
<file path=[Content_Types].xml><?xml version="1.0" encoding="utf-8"?>
<Types xmlns="http://schemas.openxmlformats.org/package/2006/content-types">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 id="2147483722" r:id="rId3"/>
  </p:sldMasterIdLst>
  <p:notesMasterIdLst>
    <p:notesMasterId r:id="rId28"/>
  </p:notesMasterIdLst>
  <p:handoutMasterIdLst>
    <p:handoutMasterId r:id="rId29"/>
  </p:handoutMasterIdLst>
  <p:sldIdLst>
    <p:sldId id="263" r:id="rId4"/>
    <p:sldId id="256" r:id="rId5"/>
    <p:sldId id="280" r:id="rId6"/>
    <p:sldId id="281" r:id="rId7"/>
    <p:sldId id="282" r:id="rId8"/>
    <p:sldId id="283" r:id="rId9"/>
    <p:sldId id="286" r:id="rId10"/>
    <p:sldId id="285" r:id="rId11"/>
    <p:sldId id="265" r:id="rId12"/>
    <p:sldId id="273" r:id="rId13"/>
    <p:sldId id="336" r:id="rId14"/>
    <p:sldId id="335" r:id="rId15"/>
    <p:sldId id="337" r:id="rId16"/>
    <p:sldId id="338" r:id="rId17"/>
    <p:sldId id="340" r:id="rId18"/>
    <p:sldId id="341" r:id="rId19"/>
    <p:sldId id="339" r:id="rId20"/>
    <p:sldId id="344" r:id="rId21"/>
    <p:sldId id="345" r:id="rId22"/>
    <p:sldId id="342" r:id="rId23"/>
    <p:sldId id="266" r:id="rId24"/>
    <p:sldId id="275" r:id="rId25"/>
    <p:sldId id="276" r:id="rId26"/>
    <p:sldId id="277"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C3C3C3"/>
    <a:srgbClr val="000000"/>
    <a:srgbClr val="C4C4C4"/>
    <a:srgbClr val="ADADAD"/>
    <a:srgbClr val="5D5D64"/>
    <a:srgbClr val="8AB677"/>
    <a:srgbClr val="8AB777"/>
    <a:srgbClr val="8BB877"/>
    <a:srgbClr val="526C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155" autoAdjust="0"/>
  </p:normalViewPr>
  <p:slideViewPr>
    <p:cSldViewPr snapToGrid="0">
      <p:cViewPr varScale="1">
        <p:scale>
          <a:sx n="65" d="100"/>
          <a:sy n="65" d="100"/>
        </p:scale>
        <p:origin x="1698" y="60"/>
      </p:cViewPr>
      <p:guideLst/>
    </p:cSldViewPr>
  </p:slideViewPr>
  <p:notesTextViewPr>
    <p:cViewPr>
      <p:scale>
        <a:sx n="1" d="1"/>
        <a:sy n="1" d="1"/>
      </p:scale>
      <p:origin x="0" y="0"/>
    </p:cViewPr>
  </p:notesTextViewPr>
  <p:notesViewPr>
    <p:cSldViewPr snapToGrid="0">
      <p:cViewPr varScale="1">
        <p:scale>
          <a:sx n="88" d="100"/>
          <a:sy n="88" d="100"/>
        </p:scale>
        <p:origin x="306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20B8B2-DA9E-41F7-BDF0-0235F4DF9A8C}" type="datetimeFigureOut">
              <a:rPr lang="en-US" smtClean="0"/>
              <a:t>2/15/2023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A938B9-CDE5-48B5-94D2-36454D1B4DD1}" type="slidenum">
              <a:rPr lang="en-US" smtClean="0"/>
              <a:t>‹#›</a:t>
            </a:fld>
            <a:endParaRPr lang="en-US"/>
          </a:p>
        </p:txBody>
      </p:sp>
    </p:spTree>
    <p:extLst>
      <p:ext uri="{BB962C8B-B14F-4D97-AF65-F5344CB8AC3E}">
        <p14:creationId xmlns:p14="http://schemas.microsoft.com/office/powerpoint/2010/main" val="1372321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B74C5-97E9-4A8E-B47A-893266EAC2BD}" type="datetimeFigureOut">
              <a:rPr lang="en-US" smtClean="0"/>
              <a:t>2/15/2023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C54EC-E66C-4C4D-B688-99B5245A3B3F}" type="slidenum">
              <a:rPr lang="en-US" smtClean="0"/>
              <a:t>‹#›</a:t>
            </a:fld>
            <a:endParaRPr lang="en-US"/>
          </a:p>
        </p:txBody>
      </p:sp>
    </p:spTree>
    <p:extLst>
      <p:ext uri="{BB962C8B-B14F-4D97-AF65-F5344CB8AC3E}">
        <p14:creationId xmlns:p14="http://schemas.microsoft.com/office/powerpoint/2010/main" val="767738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pyrus" pitchFamily="66" charset="0"/>
                <a:cs typeface="Times New Roman" pitchFamily="18" charset="0"/>
              </a:defRPr>
            </a:lvl1pPr>
            <a:lvl2pPr marL="742950" indent="-285750" eaLnBrk="0" hangingPunct="0">
              <a:defRPr sz="3200">
                <a:solidFill>
                  <a:schemeClr val="tx1"/>
                </a:solidFill>
                <a:latin typeface="Papyrus" pitchFamily="66" charset="0"/>
                <a:cs typeface="Times New Roman" pitchFamily="18" charset="0"/>
              </a:defRPr>
            </a:lvl2pPr>
            <a:lvl3pPr marL="1143000" indent="-228600" eaLnBrk="0" hangingPunct="0">
              <a:defRPr sz="3200">
                <a:solidFill>
                  <a:schemeClr val="tx1"/>
                </a:solidFill>
                <a:latin typeface="Papyrus" pitchFamily="66" charset="0"/>
                <a:cs typeface="Times New Roman" pitchFamily="18" charset="0"/>
              </a:defRPr>
            </a:lvl3pPr>
            <a:lvl4pPr marL="1600200" indent="-228600" eaLnBrk="0" hangingPunct="0">
              <a:defRPr sz="3200">
                <a:solidFill>
                  <a:schemeClr val="tx1"/>
                </a:solidFill>
                <a:latin typeface="Papyrus" pitchFamily="66" charset="0"/>
                <a:cs typeface="Times New Roman" pitchFamily="18" charset="0"/>
              </a:defRPr>
            </a:lvl4pPr>
            <a:lvl5pPr marL="2057400" indent="-228600" eaLnBrk="0" hangingPunct="0">
              <a:defRPr sz="3200">
                <a:solidFill>
                  <a:schemeClr val="tx1"/>
                </a:solidFill>
                <a:latin typeface="Papyrus" pitchFamily="66" charset="0"/>
                <a:cs typeface="Times New Roman" pitchFamily="18" charset="0"/>
              </a:defRPr>
            </a:lvl5pPr>
            <a:lvl6pPr marL="2514600" indent="-228600" eaLnBrk="0" fontAlgn="base" hangingPunct="0">
              <a:spcBef>
                <a:spcPct val="0"/>
              </a:spcBef>
              <a:spcAft>
                <a:spcPct val="0"/>
              </a:spcAft>
              <a:defRPr sz="3200">
                <a:solidFill>
                  <a:schemeClr val="tx1"/>
                </a:solidFill>
                <a:latin typeface="Papyrus" pitchFamily="66" charset="0"/>
                <a:cs typeface="Times New Roman" pitchFamily="18" charset="0"/>
              </a:defRPr>
            </a:lvl6pPr>
            <a:lvl7pPr marL="2971800" indent="-228600" eaLnBrk="0" fontAlgn="base" hangingPunct="0">
              <a:spcBef>
                <a:spcPct val="0"/>
              </a:spcBef>
              <a:spcAft>
                <a:spcPct val="0"/>
              </a:spcAft>
              <a:defRPr sz="3200">
                <a:solidFill>
                  <a:schemeClr val="tx1"/>
                </a:solidFill>
                <a:latin typeface="Papyrus" pitchFamily="66" charset="0"/>
                <a:cs typeface="Times New Roman" pitchFamily="18" charset="0"/>
              </a:defRPr>
            </a:lvl7pPr>
            <a:lvl8pPr marL="3429000" indent="-228600" eaLnBrk="0" fontAlgn="base" hangingPunct="0">
              <a:spcBef>
                <a:spcPct val="0"/>
              </a:spcBef>
              <a:spcAft>
                <a:spcPct val="0"/>
              </a:spcAft>
              <a:defRPr sz="3200">
                <a:solidFill>
                  <a:schemeClr val="tx1"/>
                </a:solidFill>
                <a:latin typeface="Papyrus" pitchFamily="66" charset="0"/>
                <a:cs typeface="Times New Roman" pitchFamily="18" charset="0"/>
              </a:defRPr>
            </a:lvl8pPr>
            <a:lvl9pPr marL="3886200" indent="-228600" eaLnBrk="0" fontAlgn="base" hangingPunct="0">
              <a:spcBef>
                <a:spcPct val="0"/>
              </a:spcBef>
              <a:spcAft>
                <a:spcPct val="0"/>
              </a:spcAft>
              <a:defRPr sz="3200">
                <a:solidFill>
                  <a:schemeClr val="tx1"/>
                </a:solidFill>
                <a:latin typeface="Papyrus" pitchFamily="66" charset="0"/>
                <a:cs typeface="Times New Roman" pitchFamily="18" charset="0"/>
              </a:defRPr>
            </a:lvl9pPr>
          </a:lstStyle>
          <a:p>
            <a:pPr eaLnBrk="1" hangingPunct="1"/>
            <a:fld id="{D395C653-E9E0-4767-AA5E-8084727C23B9}" type="slidenum">
              <a:rPr lang="en-US" sz="1200" smtClean="0">
                <a:solidFill>
                  <a:prstClr val="black"/>
                </a:solidFill>
                <a:latin typeface="Arial" pitchFamily="34" charset="0"/>
                <a:cs typeface="Arial" pitchFamily="34" charset="0"/>
              </a:rPr>
              <a:pPr eaLnBrk="1" hangingPunct="1"/>
              <a:t>1</a:t>
            </a:fld>
            <a:endParaRPr lang="en-US" sz="1200">
              <a:solidFill>
                <a:prstClr val="black"/>
              </a:solidFill>
              <a:latin typeface="Arial" pitchFamily="34" charset="0"/>
              <a:cs typeface="Arial" pitchFamily="3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3658014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F7F9A3C0-B9AC-4353-A439-27FB0BF41E96}" type="slidenum">
              <a:rPr lang="en-US" altLang="en-US" smtClean="0"/>
              <a:pPr eaLnBrk="1" hangingPunct="1">
                <a:spcBef>
                  <a:spcPct val="0"/>
                </a:spcBef>
              </a:pPr>
              <a:t>10</a:t>
            </a:fld>
            <a:endParaRPr lang="en-US" alt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Use before </a:t>
            </a:r>
            <a:r>
              <a:rPr lang="en-US" altLang="en-US" dirty="0" err="1"/>
              <a:t>storytime</a:t>
            </a:r>
            <a:r>
              <a:rPr lang="en-US" altLang="en-US" dirty="0"/>
              <a:t>?</a:t>
            </a:r>
          </a:p>
        </p:txBody>
      </p:sp>
    </p:spTree>
    <p:extLst>
      <p:ext uri="{BB962C8B-B14F-4D97-AF65-F5344CB8AC3E}">
        <p14:creationId xmlns:p14="http://schemas.microsoft.com/office/powerpoint/2010/main" val="1926887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Storytime</a:t>
            </a:r>
            <a:endParaRPr lang="en-US" dirty="0"/>
          </a:p>
          <a:p>
            <a:endParaRPr lang="en-US" dirty="0"/>
          </a:p>
        </p:txBody>
      </p:sp>
      <p:sp>
        <p:nvSpPr>
          <p:cNvPr id="4" name="Slide Number Placeholder 3"/>
          <p:cNvSpPr>
            <a:spLocks noGrp="1"/>
          </p:cNvSpPr>
          <p:nvPr>
            <p:ph type="sldNum" sz="quarter" idx="10"/>
          </p:nvPr>
        </p:nvSpPr>
        <p:spPr/>
        <p:txBody>
          <a:bodyPr/>
          <a:lstStyle/>
          <a:p>
            <a:fld id="{E81C54EC-E66C-4C4D-B688-99B5245A3B3F}" type="slidenum">
              <a:rPr lang="en-US" smtClean="0"/>
              <a:t>11</a:t>
            </a:fld>
            <a:endParaRPr lang="en-US"/>
          </a:p>
        </p:txBody>
      </p:sp>
    </p:spTree>
    <p:extLst>
      <p:ext uri="{BB962C8B-B14F-4D97-AF65-F5344CB8AC3E}">
        <p14:creationId xmlns:p14="http://schemas.microsoft.com/office/powerpoint/2010/main" val="1194728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E81C54EC-E66C-4C4D-B688-99B5245A3B3F}" type="slidenum">
              <a:rPr lang="en-US" smtClean="0"/>
              <a:t>12</a:t>
            </a:fld>
            <a:endParaRPr lang="en-US"/>
          </a:p>
        </p:txBody>
      </p:sp>
    </p:spTree>
    <p:extLst>
      <p:ext uri="{BB962C8B-B14F-4D97-AF65-F5344CB8AC3E}">
        <p14:creationId xmlns:p14="http://schemas.microsoft.com/office/powerpoint/2010/main" val="1663851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1C54EC-E66C-4C4D-B688-99B5245A3B3F}" type="slidenum">
              <a:rPr lang="en-US" smtClean="0"/>
              <a:t>13</a:t>
            </a:fld>
            <a:endParaRPr lang="en-US"/>
          </a:p>
        </p:txBody>
      </p:sp>
    </p:spTree>
    <p:extLst>
      <p:ext uri="{BB962C8B-B14F-4D97-AF65-F5344CB8AC3E}">
        <p14:creationId xmlns:p14="http://schemas.microsoft.com/office/powerpoint/2010/main" val="342126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his rules were very strict and he was seen as an outsider</a:t>
            </a:r>
            <a:endParaRPr lang="en-US" dirty="0"/>
          </a:p>
        </p:txBody>
      </p:sp>
      <p:sp>
        <p:nvSpPr>
          <p:cNvPr id="4" name="Slide Number Placeholder 3"/>
          <p:cNvSpPr>
            <a:spLocks noGrp="1"/>
          </p:cNvSpPr>
          <p:nvPr>
            <p:ph type="sldNum" sz="quarter" idx="10"/>
          </p:nvPr>
        </p:nvSpPr>
        <p:spPr/>
        <p:txBody>
          <a:bodyPr/>
          <a:lstStyle/>
          <a:p>
            <a:fld id="{E81C54EC-E66C-4C4D-B688-99B5245A3B3F}" type="slidenum">
              <a:rPr lang="en-US" smtClean="0"/>
              <a:t>14</a:t>
            </a:fld>
            <a:endParaRPr lang="en-US"/>
          </a:p>
        </p:txBody>
      </p:sp>
    </p:spTree>
    <p:extLst>
      <p:ext uri="{BB962C8B-B14F-4D97-AF65-F5344CB8AC3E}">
        <p14:creationId xmlns:p14="http://schemas.microsoft.com/office/powerpoint/2010/main" val="3662129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81C54EC-E66C-4C4D-B688-99B5245A3B3F}" type="slidenum">
              <a:rPr lang="en-US" smtClean="0"/>
              <a:t>15</a:t>
            </a:fld>
            <a:endParaRPr lang="en-US"/>
          </a:p>
        </p:txBody>
      </p:sp>
    </p:spTree>
    <p:extLst>
      <p:ext uri="{BB962C8B-B14F-4D97-AF65-F5344CB8AC3E}">
        <p14:creationId xmlns:p14="http://schemas.microsoft.com/office/powerpoint/2010/main" val="227629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eventually left the area and founded his own monastery.</a:t>
            </a:r>
          </a:p>
        </p:txBody>
      </p:sp>
      <p:sp>
        <p:nvSpPr>
          <p:cNvPr id="4" name="Slide Number Placeholder 3"/>
          <p:cNvSpPr>
            <a:spLocks noGrp="1"/>
          </p:cNvSpPr>
          <p:nvPr>
            <p:ph type="sldNum" sz="quarter" idx="10"/>
          </p:nvPr>
        </p:nvSpPr>
        <p:spPr/>
        <p:txBody>
          <a:bodyPr/>
          <a:lstStyle/>
          <a:p>
            <a:fld id="{E81C54EC-E66C-4C4D-B688-99B5245A3B3F}" type="slidenum">
              <a:rPr lang="en-US" smtClean="0"/>
              <a:t>16</a:t>
            </a:fld>
            <a:endParaRPr lang="en-US"/>
          </a:p>
        </p:txBody>
      </p:sp>
    </p:spTree>
    <p:extLst>
      <p:ext uri="{BB962C8B-B14F-4D97-AF65-F5344CB8AC3E}">
        <p14:creationId xmlns:p14="http://schemas.microsoft.com/office/powerpoint/2010/main" val="126678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a:t>
            </a:r>
            <a:r>
              <a:rPr lang="en-US" baseline="0" dirty="0"/>
              <a:t> his rules in writing</a:t>
            </a:r>
            <a:endParaRPr lang="en-US" dirty="0"/>
          </a:p>
        </p:txBody>
      </p:sp>
      <p:sp>
        <p:nvSpPr>
          <p:cNvPr id="4" name="Slide Number Placeholder 3"/>
          <p:cNvSpPr>
            <a:spLocks noGrp="1"/>
          </p:cNvSpPr>
          <p:nvPr>
            <p:ph type="sldNum" sz="quarter" idx="10"/>
          </p:nvPr>
        </p:nvSpPr>
        <p:spPr/>
        <p:txBody>
          <a:bodyPr/>
          <a:lstStyle/>
          <a:p>
            <a:fld id="{E81C54EC-E66C-4C4D-B688-99B5245A3B3F}" type="slidenum">
              <a:rPr lang="en-US" smtClean="0"/>
              <a:t>17</a:t>
            </a:fld>
            <a:endParaRPr lang="en-US"/>
          </a:p>
        </p:txBody>
      </p:sp>
    </p:spTree>
    <p:extLst>
      <p:ext uri="{BB962C8B-B14F-4D97-AF65-F5344CB8AC3E}">
        <p14:creationId xmlns:p14="http://schemas.microsoft.com/office/powerpoint/2010/main" val="2376129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BBC72F98-35B9-4F9C-BB34-64CC089DB4CD}" type="slidenum">
              <a:rPr lang="en-US" altLang="en-US" smtClean="0"/>
              <a:pPr eaLnBrk="1" hangingPunct="1">
                <a:spcBef>
                  <a:spcPct val="0"/>
                </a:spcBef>
              </a:pPr>
              <a:t>18</a:t>
            </a:fld>
            <a:endParaRPr lang="en-US" altLang="en-US"/>
          </a:p>
        </p:txBody>
      </p:sp>
    </p:spTree>
    <p:extLst>
      <p:ext uri="{BB962C8B-B14F-4D97-AF65-F5344CB8AC3E}">
        <p14:creationId xmlns:p14="http://schemas.microsoft.com/office/powerpoint/2010/main" val="1325532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F2127DA2-52F1-468C-A07A-963FC4B6D7C3}" type="slidenum">
              <a:rPr lang="en-US" altLang="en-US" smtClean="0"/>
              <a:pPr eaLnBrk="1" hangingPunct="1">
                <a:spcBef>
                  <a:spcPct val="0"/>
                </a:spcBef>
              </a:pPr>
              <a:t>21</a:t>
            </a:fld>
            <a:endParaRPr lang="en-US" alt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b="1" dirty="0">
                <a:latin typeface="Times New Roman" pitchFamily="18" charset="0"/>
                <a:cs typeface="Times New Roman" pitchFamily="18" charset="0"/>
              </a:rPr>
              <a:t>Use</a:t>
            </a:r>
            <a:r>
              <a:rPr lang="en-US" altLang="en-US" b="1" baseline="0" dirty="0">
                <a:latin typeface="Times New Roman" pitchFamily="18" charset="0"/>
                <a:cs typeface="Times New Roman" pitchFamily="18" charset="0"/>
              </a:rPr>
              <a:t> as </a:t>
            </a:r>
            <a:r>
              <a:rPr lang="en-US" altLang="en-US" b="1" baseline="0" dirty="0" err="1">
                <a:latin typeface="Times New Roman" pitchFamily="18" charset="0"/>
                <a:cs typeface="Times New Roman" pitchFamily="18" charset="0"/>
              </a:rPr>
              <a:t>storytime</a:t>
            </a:r>
            <a:r>
              <a:rPr lang="en-US" altLang="en-US" b="1" baseline="0" dirty="0">
                <a:latin typeface="Times New Roman" pitchFamily="18" charset="0"/>
                <a:cs typeface="Times New Roman" pitchFamily="18" charset="0"/>
              </a:rPr>
              <a:t> follow up slide</a:t>
            </a:r>
            <a:endParaRPr lang="en-US" altLang="en-US" b="1" dirty="0">
              <a:latin typeface="Times New Roman" pitchFamily="18" charset="0"/>
              <a:cs typeface="Times New Roman" pitchFamily="18" charset="0"/>
            </a:endParaRPr>
          </a:p>
          <a:p>
            <a:pPr marL="228600" indent="-228600">
              <a:buFontTx/>
              <a:buAutoNum type="arabicPeriod"/>
            </a:pPr>
            <a:endParaRPr lang="en-US" altLang="en-US" b="1" dirty="0">
              <a:latin typeface="Times New Roman" pitchFamily="18" charset="0"/>
              <a:cs typeface="Times New Roman" pitchFamily="18" charset="0"/>
            </a:endParaRPr>
          </a:p>
          <a:p>
            <a:pPr marL="228600" indent="-228600">
              <a:buFontTx/>
              <a:buAutoNum type="arabicPeriod"/>
            </a:pPr>
            <a:r>
              <a:rPr lang="en-US" altLang="en-US" b="1" dirty="0">
                <a:latin typeface="Times New Roman" pitchFamily="18" charset="0"/>
                <a:cs typeface="Times New Roman" pitchFamily="18" charset="0"/>
              </a:rPr>
              <a:t>What provided one of the only stable connections to earlier times after the collapse of the Western Roman Empire? </a:t>
            </a:r>
            <a:r>
              <a:rPr lang="en-US" altLang="en-US" b="1" i="1" dirty="0">
                <a:latin typeface="Times New Roman" pitchFamily="18" charset="0"/>
                <a:cs typeface="Times New Roman" pitchFamily="18" charset="0"/>
              </a:rPr>
              <a:t>(7.6.2)</a:t>
            </a:r>
            <a:endParaRPr lang="en-US" altLang="en-US" b="1" dirty="0">
              <a:latin typeface="Times New Roman" pitchFamily="18" charset="0"/>
              <a:cs typeface="Times New Roman" pitchFamily="18" charset="0"/>
            </a:endParaRPr>
          </a:p>
          <a:p>
            <a:pPr marL="685800" lvl="1" indent="-228600">
              <a:buFontTx/>
              <a:buAutoNum type="alphaUcPeriod"/>
            </a:pPr>
            <a:r>
              <a:rPr lang="en-US" altLang="en-US" dirty="0">
                <a:latin typeface="Times New Roman" pitchFamily="18" charset="0"/>
                <a:cs typeface="Times New Roman" pitchFamily="18" charset="0"/>
              </a:rPr>
              <a:t>King</a:t>
            </a:r>
          </a:p>
          <a:p>
            <a:pPr marL="685800" lvl="1" indent="-228600">
              <a:buFontTx/>
              <a:buAutoNum type="alphaUcPeriod"/>
            </a:pPr>
            <a:r>
              <a:rPr lang="en-US" altLang="en-US" dirty="0">
                <a:latin typeface="Times New Roman" pitchFamily="18" charset="0"/>
                <a:cs typeface="Times New Roman" pitchFamily="18" charset="0"/>
              </a:rPr>
              <a:t>Christian Church</a:t>
            </a:r>
          </a:p>
          <a:p>
            <a:pPr marL="685800" lvl="1" indent="-228600">
              <a:buFontTx/>
              <a:buAutoNum type="alphaUcPeriod"/>
            </a:pPr>
            <a:r>
              <a:rPr lang="en-US" altLang="en-US" dirty="0">
                <a:latin typeface="Times New Roman" pitchFamily="18" charset="0"/>
                <a:cs typeface="Times New Roman" pitchFamily="18" charset="0"/>
              </a:rPr>
              <a:t>Tax system</a:t>
            </a:r>
          </a:p>
          <a:p>
            <a:pPr marL="685800" lvl="1" indent="-228600">
              <a:buFontTx/>
              <a:buAutoNum type="alphaUcPeriod"/>
            </a:pPr>
            <a:r>
              <a:rPr lang="en-US" altLang="en-US" dirty="0">
                <a:latin typeface="Times New Roman" pitchFamily="18" charset="0"/>
                <a:cs typeface="Times New Roman" pitchFamily="18" charset="0"/>
              </a:rPr>
              <a:t>Germans</a:t>
            </a:r>
          </a:p>
          <a:p>
            <a:pPr marL="228600" indent="-228600" eaLnBrk="1" hangingPunct="1"/>
            <a:endParaRPr lang="en-US" altLang="en-US" dirty="0"/>
          </a:p>
        </p:txBody>
      </p:sp>
    </p:spTree>
    <p:extLst>
      <p:ext uri="{BB962C8B-B14F-4D97-AF65-F5344CB8AC3E}">
        <p14:creationId xmlns:p14="http://schemas.microsoft.com/office/powerpoint/2010/main" val="668581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 Church</a:t>
            </a:r>
          </a:p>
          <a:p>
            <a:r>
              <a:rPr lang="en-US" baseline="0" dirty="0"/>
              <a:t>2 – Charlie</a:t>
            </a:r>
          </a:p>
          <a:p>
            <a:r>
              <a:rPr lang="en-US" baseline="0" dirty="0"/>
              <a:t>3 - Feudalism</a:t>
            </a:r>
            <a:endParaRPr lang="en-US" dirty="0"/>
          </a:p>
        </p:txBody>
      </p:sp>
      <p:sp>
        <p:nvSpPr>
          <p:cNvPr id="4" name="Slide Number Placeholder 3"/>
          <p:cNvSpPr>
            <a:spLocks noGrp="1"/>
          </p:cNvSpPr>
          <p:nvPr>
            <p:ph type="sldNum" sz="quarter" idx="10"/>
          </p:nvPr>
        </p:nvSpPr>
        <p:spPr/>
        <p:txBody>
          <a:bodyPr/>
          <a:lstStyle/>
          <a:p>
            <a:fld id="{E81C54EC-E66C-4C4D-B688-99B5245A3B3F}" type="slidenum">
              <a:rPr lang="en-US" smtClean="0"/>
              <a:t>2</a:t>
            </a:fld>
            <a:endParaRPr lang="en-US"/>
          </a:p>
        </p:txBody>
      </p:sp>
    </p:spTree>
    <p:extLst>
      <p:ext uri="{BB962C8B-B14F-4D97-AF65-F5344CB8AC3E}">
        <p14:creationId xmlns:p14="http://schemas.microsoft.com/office/powerpoint/2010/main" val="1152206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2B3125F0-F90E-435F-ACC9-6AE8C7191E92}" type="slidenum">
              <a:rPr lang="en-US" altLang="en-US" smtClean="0"/>
              <a:pPr eaLnBrk="1" hangingPunct="1">
                <a:spcBef>
                  <a:spcPct val="0"/>
                </a:spcBef>
              </a:pPr>
              <a:t>22</a:t>
            </a:fld>
            <a:endParaRPr lang="en-US" altLang="en-US"/>
          </a:p>
        </p:txBody>
      </p:sp>
    </p:spTree>
    <p:extLst>
      <p:ext uri="{BB962C8B-B14F-4D97-AF65-F5344CB8AC3E}">
        <p14:creationId xmlns:p14="http://schemas.microsoft.com/office/powerpoint/2010/main" val="524435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Picture/artist</a:t>
            </a:r>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94A78E8B-D569-4B4D-8041-2628026D118A}" type="slidenum">
              <a:rPr lang="en-US" altLang="en-US" smtClean="0"/>
              <a:pPr eaLnBrk="1" hangingPunct="1">
                <a:spcBef>
                  <a:spcPct val="0"/>
                </a:spcBef>
              </a:pPr>
              <a:t>23</a:t>
            </a:fld>
            <a:endParaRPr lang="en-US" altLang="en-US"/>
          </a:p>
        </p:txBody>
      </p:sp>
    </p:spTree>
    <p:extLst>
      <p:ext uri="{BB962C8B-B14F-4D97-AF65-F5344CB8AC3E}">
        <p14:creationId xmlns:p14="http://schemas.microsoft.com/office/powerpoint/2010/main" val="1991322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Picture/artist</a:t>
            </a:r>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6C4B4E9-7074-42A3-95EB-7A88AF9E5120}" type="slidenum">
              <a:rPr lang="en-US" altLang="en-US" smtClean="0"/>
              <a:pPr eaLnBrk="1" hangingPunct="1">
                <a:spcBef>
                  <a:spcPct val="0"/>
                </a:spcBef>
              </a:pPr>
              <a:t>24</a:t>
            </a:fld>
            <a:endParaRPr lang="en-US" altLang="en-US"/>
          </a:p>
        </p:txBody>
      </p:sp>
    </p:spTree>
    <p:extLst>
      <p:ext uri="{BB962C8B-B14F-4D97-AF65-F5344CB8AC3E}">
        <p14:creationId xmlns:p14="http://schemas.microsoft.com/office/powerpoint/2010/main" val="1741620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9D60AF5-BE08-4C7E-906E-787ED1B2677E}" type="slidenum">
              <a:rPr lang="en-US" altLang="en-US" smtClean="0"/>
              <a:pPr eaLnBrk="1" hangingPunct="1">
                <a:spcBef>
                  <a:spcPct val="0"/>
                </a:spcBef>
              </a:pPr>
              <a:t>3</a:t>
            </a:fld>
            <a:endParaRPr lang="en-US" alt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124530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2FA10DBB-EF22-4247-A688-1094527088C4}" type="slidenum">
              <a:rPr lang="en-US" altLang="en-US" smtClean="0"/>
              <a:pPr eaLnBrk="1" hangingPunct="1">
                <a:spcBef>
                  <a:spcPct val="0"/>
                </a:spcBef>
              </a:pPr>
              <a:t>4</a:t>
            </a:fld>
            <a:endParaRPr lang="en-U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92196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BD467DD5-74B3-4753-AACE-D1F562AB4C25}" type="slidenum">
              <a:rPr lang="en-US" altLang="en-US" smtClean="0"/>
              <a:pPr eaLnBrk="1" hangingPunct="1">
                <a:spcBef>
                  <a:spcPct val="0"/>
                </a:spcBef>
              </a:pPr>
              <a:t>5</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62119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910EF0F-2E02-46E1-A77F-E716E4D83804}" type="slidenum">
              <a:rPr lang="en-US" altLang="en-US" smtClean="0"/>
              <a:pPr eaLnBrk="1" hangingPunct="1">
                <a:spcBef>
                  <a:spcPct val="0"/>
                </a:spcBef>
              </a:pPr>
              <a:t>6</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87493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311EBC49-2ED4-4AEA-9E64-653CB7C92680}" type="slidenum">
              <a:rPr lang="en-US" altLang="en-US" smtClean="0"/>
              <a:pPr eaLnBrk="1" hangingPunct="1">
                <a:spcBef>
                  <a:spcPct val="0"/>
                </a:spcBef>
              </a:pPr>
              <a:t>7</a:t>
            </a:fld>
            <a:endParaRPr lang="en-US" alt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7.6.1</a:t>
            </a:r>
          </a:p>
        </p:txBody>
      </p:sp>
    </p:spTree>
    <p:extLst>
      <p:ext uri="{BB962C8B-B14F-4D97-AF65-F5344CB8AC3E}">
        <p14:creationId xmlns:p14="http://schemas.microsoft.com/office/powerpoint/2010/main" val="3149761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A8469232-8CAC-43C2-8B6F-3FB767056AF2}" type="slidenum">
              <a:rPr lang="en-US" altLang="en-US" smtClean="0"/>
              <a:pPr eaLnBrk="1" hangingPunct="1">
                <a:spcBef>
                  <a:spcPct val="0"/>
                </a:spcBef>
              </a:pPr>
              <a:t>8</a:t>
            </a:fld>
            <a:endParaRPr lang="en-US" alt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FontTx/>
              <a:buAutoNum type="arabicPeriod" startAt="4"/>
            </a:pPr>
            <a:r>
              <a:rPr lang="en-US" altLang="en-US" b="1">
                <a:latin typeface="Times New Roman" pitchFamily="18" charset="0"/>
                <a:cs typeface="Times New Roman" pitchFamily="18" charset="0"/>
              </a:rPr>
              <a:t>Which of the following statements is true about Europe in the decades shortly after the fall of the Roman Empire? </a:t>
            </a:r>
            <a:r>
              <a:rPr lang="en-US" altLang="en-US" b="1" i="1">
                <a:latin typeface="Times New Roman" pitchFamily="18" charset="0"/>
                <a:cs typeface="Times New Roman" pitchFamily="18" charset="0"/>
              </a:rPr>
              <a:t>(7.6.1)</a:t>
            </a:r>
          </a:p>
          <a:p>
            <a:pPr marL="800100" lvl="1" indent="-342900">
              <a:buFontTx/>
              <a:buAutoNum type="alphaUcPeriod"/>
            </a:pPr>
            <a:r>
              <a:rPr lang="en-US" altLang="en-US">
                <a:latin typeface="Times New Roman" pitchFamily="18" charset="0"/>
                <a:cs typeface="Times New Roman" pitchFamily="18" charset="0"/>
              </a:rPr>
              <a:t>Very little changed overall except the geography.</a:t>
            </a:r>
          </a:p>
          <a:p>
            <a:pPr marL="800100" lvl="1" indent="-342900">
              <a:buFontTx/>
              <a:buAutoNum type="alphaUcPeriod"/>
            </a:pPr>
            <a:r>
              <a:rPr lang="en-US" altLang="en-US">
                <a:latin typeface="Times New Roman" pitchFamily="18" charset="0"/>
                <a:cs typeface="Times New Roman" pitchFamily="18" charset="0"/>
              </a:rPr>
              <a:t>It was broken up into many competing kingdoms.</a:t>
            </a:r>
          </a:p>
          <a:p>
            <a:pPr marL="800100" lvl="1" indent="-342900">
              <a:buFontTx/>
              <a:buAutoNum type="alphaUcPeriod"/>
            </a:pPr>
            <a:r>
              <a:rPr lang="en-US" altLang="en-US">
                <a:latin typeface="Times New Roman" pitchFamily="18" charset="0"/>
                <a:cs typeface="Times New Roman" pitchFamily="18" charset="0"/>
              </a:rPr>
              <a:t>Almost the entire population left and moved to Asia.</a:t>
            </a:r>
          </a:p>
          <a:p>
            <a:pPr marL="800100" lvl="1" indent="-342900">
              <a:buFontTx/>
              <a:buAutoNum type="alphaUcPeriod"/>
            </a:pPr>
            <a:r>
              <a:rPr lang="en-US" altLang="en-US">
                <a:latin typeface="Times New Roman" pitchFamily="18" charset="0"/>
                <a:cs typeface="Times New Roman" pitchFamily="18" charset="0"/>
              </a:rPr>
              <a:t>The church lost a great amount of power and importance.</a:t>
            </a:r>
          </a:p>
          <a:p>
            <a:pPr marL="342900" indent="-342900" eaLnBrk="1" hangingPunct="1"/>
            <a:endParaRPr lang="en-US" altLang="en-US"/>
          </a:p>
        </p:txBody>
      </p:sp>
    </p:spTree>
    <p:extLst>
      <p:ext uri="{BB962C8B-B14F-4D97-AF65-F5344CB8AC3E}">
        <p14:creationId xmlns:p14="http://schemas.microsoft.com/office/powerpoint/2010/main" val="1895566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64DDF1E9-3528-4336-8BFD-718DC91A21CD}" type="slidenum">
              <a:rPr lang="en-US" altLang="en-US" smtClean="0"/>
              <a:pPr eaLnBrk="1" hangingPunct="1">
                <a:spcBef>
                  <a:spcPct val="0"/>
                </a:spcBef>
              </a:pPr>
              <a:t>9</a:t>
            </a:fld>
            <a:endParaRPr lang="en-US" alt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9555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4F3B517-EDCA-4750-93F5-832C7AC75FC3}" type="datetimeFigureOut">
              <a:rPr lang="en-US" smtClean="0"/>
              <a:t>2/15/2023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35A4EC-3940-4D36-8CAE-879AA1458141}" type="slidenum">
              <a:rPr lang="en-US" smtClean="0"/>
              <a:t>‹#›</a:t>
            </a:fld>
            <a:endParaRPr lang="en-US"/>
          </a:p>
        </p:txBody>
      </p:sp>
    </p:spTree>
    <p:extLst>
      <p:ext uri="{BB962C8B-B14F-4D97-AF65-F5344CB8AC3E}">
        <p14:creationId xmlns:p14="http://schemas.microsoft.com/office/powerpoint/2010/main" val="4016396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4F3B517-EDCA-4750-93F5-832C7AC75FC3}" type="datetimeFigureOut">
              <a:rPr lang="en-US" smtClean="0"/>
              <a:t>2/15/2023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35A4EC-3940-4D36-8CAE-879AA1458141}" type="slidenum">
              <a:rPr lang="en-US" smtClean="0"/>
              <a:t>‹#›</a:t>
            </a:fld>
            <a:endParaRPr lang="en-US"/>
          </a:p>
        </p:txBody>
      </p:sp>
    </p:spTree>
    <p:extLst>
      <p:ext uri="{BB962C8B-B14F-4D97-AF65-F5344CB8AC3E}">
        <p14:creationId xmlns:p14="http://schemas.microsoft.com/office/powerpoint/2010/main" val="3424737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4F3B517-EDCA-4750-93F5-832C7AC75FC3}" type="datetimeFigureOut">
              <a:rPr lang="en-US" smtClean="0"/>
              <a:t>2/15/2023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35A4EC-3940-4D36-8CAE-879AA1458141}" type="slidenum">
              <a:rPr lang="en-US" smtClean="0"/>
              <a:t>‹#›</a:t>
            </a:fld>
            <a:endParaRPr lang="en-US"/>
          </a:p>
        </p:txBody>
      </p:sp>
    </p:spTree>
    <p:extLst>
      <p:ext uri="{BB962C8B-B14F-4D97-AF65-F5344CB8AC3E}">
        <p14:creationId xmlns:p14="http://schemas.microsoft.com/office/powerpoint/2010/main" val="1881448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274638"/>
            <a:ext cx="83820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BFFD0AD2-3ED0-4158-A673-67366CE8BB2D}" type="slidenum">
              <a:rPr lang="en-US"/>
              <a:pPr>
                <a:defRPr/>
              </a:pPr>
              <a:t>‹#›</a:t>
            </a:fld>
            <a:endParaRPr lang="en-US"/>
          </a:p>
        </p:txBody>
      </p:sp>
    </p:spTree>
    <p:extLst>
      <p:ext uri="{BB962C8B-B14F-4D97-AF65-F5344CB8AC3E}">
        <p14:creationId xmlns:p14="http://schemas.microsoft.com/office/powerpoint/2010/main" val="758335560"/>
      </p:ext>
    </p:extLst>
  </p:cSld>
  <p:clrMapOvr>
    <a:masterClrMapping/>
  </p:clrMapOvr>
  <p:transition advTm="3000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445AF2B-0F95-423E-B8C6-BEAACB501F16}" type="datetimeFigureOut">
              <a:rPr lang="en-US" smtClean="0">
                <a:solidFill>
                  <a:prstClr val="black">
                    <a:tint val="75000"/>
                  </a:prstClr>
                </a:solidFill>
              </a:rPr>
              <a:pPr/>
              <a:t>2/15/2023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A3AB4C-58EE-4B1A-94DE-F24998E11E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0085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694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45AF2B-0F95-423E-B8C6-BEAACB501F16}" type="datetimeFigureOut">
              <a:rPr lang="en-US" smtClean="0">
                <a:solidFill>
                  <a:prstClr val="black">
                    <a:tint val="75000"/>
                  </a:prstClr>
                </a:solidFill>
              </a:rPr>
              <a:pPr/>
              <a:t>2/15/2023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A3AB4C-58EE-4B1A-94DE-F24998E11E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9554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45AF2B-0F95-423E-B8C6-BEAACB501F16}" type="datetimeFigureOut">
              <a:rPr lang="en-US" smtClean="0">
                <a:solidFill>
                  <a:prstClr val="black">
                    <a:tint val="75000"/>
                  </a:prstClr>
                </a:solidFill>
              </a:rPr>
              <a:pPr/>
              <a:t>2/15/2023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A3AB4C-58EE-4B1A-94DE-F24998E11E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7529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45AF2B-0F95-423E-B8C6-BEAACB501F16}" type="datetimeFigureOut">
              <a:rPr lang="en-US" smtClean="0">
                <a:solidFill>
                  <a:prstClr val="black">
                    <a:tint val="75000"/>
                  </a:prstClr>
                </a:solidFill>
              </a:rPr>
              <a:pPr/>
              <a:t>2/15/2023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A3AB4C-58EE-4B1A-94DE-F24998E11E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9526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45AF2B-0F95-423E-B8C6-BEAACB501F16}" type="datetimeFigureOut">
              <a:rPr lang="en-US" smtClean="0">
                <a:solidFill>
                  <a:prstClr val="black">
                    <a:tint val="75000"/>
                  </a:prstClr>
                </a:solidFill>
              </a:rPr>
              <a:pPr/>
              <a:t>2/15/2023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A3AB4C-58EE-4B1A-94DE-F24998E11E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8508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5AF2B-0F95-423E-B8C6-BEAACB501F16}" type="datetimeFigureOut">
              <a:rPr lang="en-US" smtClean="0">
                <a:solidFill>
                  <a:prstClr val="black">
                    <a:tint val="75000"/>
                  </a:prstClr>
                </a:solidFill>
              </a:rPr>
              <a:pPr/>
              <a:t>2/15/2023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A3AB4C-58EE-4B1A-94DE-F24998E11E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809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4F3B517-EDCA-4750-93F5-832C7AC75FC3}" type="datetimeFigureOut">
              <a:rPr lang="en-US" smtClean="0"/>
              <a:t>2/15/2023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35A4EC-3940-4D36-8CAE-879AA1458141}" type="slidenum">
              <a:rPr lang="en-US" smtClean="0"/>
              <a:t>‹#›</a:t>
            </a:fld>
            <a:endParaRPr lang="en-US"/>
          </a:p>
        </p:txBody>
      </p:sp>
    </p:spTree>
    <p:extLst>
      <p:ext uri="{BB962C8B-B14F-4D97-AF65-F5344CB8AC3E}">
        <p14:creationId xmlns:p14="http://schemas.microsoft.com/office/powerpoint/2010/main" val="1460771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45AF2B-0F95-423E-B8C6-BEAACB501F16}" type="datetimeFigureOut">
              <a:rPr lang="en-US" smtClean="0">
                <a:solidFill>
                  <a:prstClr val="black">
                    <a:tint val="75000"/>
                  </a:prstClr>
                </a:solidFill>
              </a:rPr>
              <a:pPr/>
              <a:t>2/15/2023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A3AB4C-58EE-4B1A-94DE-F24998E11E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7632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45AF2B-0F95-423E-B8C6-BEAACB501F16}" type="datetimeFigureOut">
              <a:rPr lang="en-US" smtClean="0">
                <a:solidFill>
                  <a:prstClr val="black">
                    <a:tint val="75000"/>
                  </a:prstClr>
                </a:solidFill>
              </a:rPr>
              <a:pPr/>
              <a:t>2/15/2023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A3AB4C-58EE-4B1A-94DE-F24998E11E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5582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45AF2B-0F95-423E-B8C6-BEAACB501F16}" type="datetimeFigureOut">
              <a:rPr lang="en-US" smtClean="0">
                <a:solidFill>
                  <a:prstClr val="black">
                    <a:tint val="75000"/>
                  </a:prstClr>
                </a:solidFill>
              </a:rPr>
              <a:pPr/>
              <a:t>2/15/2023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A3AB4C-58EE-4B1A-94DE-F24998E11E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42330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45AF2B-0F95-423E-B8C6-BEAACB501F16}" type="datetimeFigureOut">
              <a:rPr lang="en-US" smtClean="0">
                <a:solidFill>
                  <a:prstClr val="black">
                    <a:tint val="75000"/>
                  </a:prstClr>
                </a:solidFill>
              </a:rPr>
              <a:pPr/>
              <a:t>2/15/2023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A3AB4C-58EE-4B1A-94DE-F24998E11E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22342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0FEE76D-A897-4358-A7C4-481D2589DC5F}" type="datetimeFigureOut">
              <a:rPr lang="en-US">
                <a:solidFill>
                  <a:prstClr val="black">
                    <a:tint val="75000"/>
                  </a:prstClr>
                </a:solidFill>
              </a:rPr>
              <a:pPr>
                <a:defRPr/>
              </a:pPr>
              <a:t>2/15/2023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4BD3514-3879-492A-B33C-D1F25FA487E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737374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E6C383A-5A18-4D04-9FB7-838837F5C10E}" type="datetimeFigureOut">
              <a:rPr lang="en-US">
                <a:solidFill>
                  <a:prstClr val="black">
                    <a:tint val="75000"/>
                  </a:prstClr>
                </a:solidFill>
              </a:rPr>
              <a:pPr>
                <a:defRPr/>
              </a:pPr>
              <a:t>2/15/2023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294FF21-D8F4-43C3-BF07-1F4691C9DAB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1554445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7830394-0261-4FAE-B334-540434F0C23F}" type="datetimeFigureOut">
              <a:rPr lang="en-US">
                <a:solidFill>
                  <a:prstClr val="black">
                    <a:tint val="75000"/>
                  </a:prstClr>
                </a:solidFill>
              </a:rPr>
              <a:pPr>
                <a:defRPr/>
              </a:pPr>
              <a:t>2/15/2023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23B35F3-A65E-4B18-9D70-DD21E81522F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365049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E5853AF-3E3A-41B2-92A8-F579D172AC7A}" type="datetimeFigureOut">
              <a:rPr lang="en-US">
                <a:solidFill>
                  <a:prstClr val="black">
                    <a:tint val="75000"/>
                  </a:prstClr>
                </a:solidFill>
              </a:rPr>
              <a:pPr>
                <a:defRPr/>
              </a:pPr>
              <a:t>2/15/2023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BD1A3D3-3FBF-4AAB-B7E1-FDA014AA9C0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292538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2AF59CC-F362-481A-9370-ED7D0FA36EED}" type="datetimeFigureOut">
              <a:rPr lang="en-US">
                <a:solidFill>
                  <a:prstClr val="black">
                    <a:tint val="75000"/>
                  </a:prstClr>
                </a:solidFill>
              </a:rPr>
              <a:pPr>
                <a:defRPr/>
              </a:pPr>
              <a:t>2/15/2023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C2DDF34E-F338-42DC-B02F-455E8FC963F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44084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6854E55-F2DB-4B52-B37F-764E2567E392}" type="datetimeFigureOut">
              <a:rPr lang="en-US">
                <a:solidFill>
                  <a:prstClr val="black">
                    <a:tint val="75000"/>
                  </a:prstClr>
                </a:solidFill>
              </a:rPr>
              <a:pPr>
                <a:defRPr/>
              </a:pPr>
              <a:t>2/15/2023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3435B00A-DD73-4663-BA20-F18EC9EE593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0682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4F3B517-EDCA-4750-93F5-832C7AC75FC3}" type="datetimeFigureOut">
              <a:rPr lang="en-US" smtClean="0"/>
              <a:t>2/15/2023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35A4EC-3940-4D36-8CAE-879AA1458141}" type="slidenum">
              <a:rPr lang="en-US" smtClean="0"/>
              <a:t>‹#›</a:t>
            </a:fld>
            <a:endParaRPr lang="en-US"/>
          </a:p>
        </p:txBody>
      </p:sp>
    </p:spTree>
    <p:extLst>
      <p:ext uri="{BB962C8B-B14F-4D97-AF65-F5344CB8AC3E}">
        <p14:creationId xmlns:p14="http://schemas.microsoft.com/office/powerpoint/2010/main" val="25780191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FEFC3C6-A789-4B5E-9DB2-674FE5C68A82}" type="datetimeFigureOut">
              <a:rPr lang="en-US">
                <a:solidFill>
                  <a:prstClr val="black">
                    <a:tint val="75000"/>
                  </a:prstClr>
                </a:solidFill>
              </a:rPr>
              <a:pPr>
                <a:defRPr/>
              </a:pPr>
              <a:t>2/15/2023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9848582-3AA7-42E7-B8B5-F7A23134686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65422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479CCEB-1EC4-4B89-B676-C63315F391FA}" type="datetimeFigureOut">
              <a:rPr lang="en-US">
                <a:solidFill>
                  <a:prstClr val="black">
                    <a:tint val="75000"/>
                  </a:prstClr>
                </a:solidFill>
              </a:rPr>
              <a:pPr>
                <a:defRPr/>
              </a:pPr>
              <a:t>2/15/2023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CD2267B-9970-47DF-AA25-D624AF9D071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617090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17D5E27-98F9-456C-8820-ECE0865E9D69}" type="datetimeFigureOut">
              <a:rPr lang="en-US">
                <a:solidFill>
                  <a:prstClr val="black">
                    <a:tint val="75000"/>
                  </a:prstClr>
                </a:solidFill>
              </a:rPr>
              <a:pPr>
                <a:defRPr/>
              </a:pPr>
              <a:t>2/15/2023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25702985-4B1B-40FF-88CA-46B7F50F4E6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269032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4C1FD9A-39E4-4B82-ACE9-9C677AFBD621}" type="datetimeFigureOut">
              <a:rPr lang="en-US">
                <a:solidFill>
                  <a:prstClr val="black">
                    <a:tint val="75000"/>
                  </a:prstClr>
                </a:solidFill>
              </a:rPr>
              <a:pPr>
                <a:defRPr/>
              </a:pPr>
              <a:t>2/15/2023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97C6C8B-234D-4D91-9639-2C7ACEC34A6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453653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CA41D12-F54A-4CA9-99FB-7E0FC801B024}" type="datetimeFigureOut">
              <a:rPr lang="en-US">
                <a:solidFill>
                  <a:prstClr val="black">
                    <a:tint val="75000"/>
                  </a:prstClr>
                </a:solidFill>
              </a:rPr>
              <a:pPr>
                <a:defRPr/>
              </a:pPr>
              <a:t>2/15/2023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DFBD325-27AB-4311-8FC6-38F2E183594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67296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44F3B517-EDCA-4750-93F5-832C7AC75FC3}" type="datetimeFigureOut">
              <a:rPr lang="en-US" smtClean="0"/>
              <a:t>2/15/2023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35A4EC-3940-4D36-8CAE-879AA1458141}" type="slidenum">
              <a:rPr lang="en-US" smtClean="0"/>
              <a:t>‹#›</a:t>
            </a:fld>
            <a:endParaRPr lang="en-US"/>
          </a:p>
        </p:txBody>
      </p:sp>
    </p:spTree>
    <p:extLst>
      <p:ext uri="{BB962C8B-B14F-4D97-AF65-F5344CB8AC3E}">
        <p14:creationId xmlns:p14="http://schemas.microsoft.com/office/powerpoint/2010/main" val="1116560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44F3B517-EDCA-4750-93F5-832C7AC75FC3}" type="datetimeFigureOut">
              <a:rPr lang="en-US" smtClean="0"/>
              <a:t>2/15/2023</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D435A4EC-3940-4D36-8CAE-879AA1458141}" type="slidenum">
              <a:rPr lang="en-US" smtClean="0"/>
              <a:t>‹#›</a:t>
            </a:fld>
            <a:endParaRPr lang="en-US"/>
          </a:p>
        </p:txBody>
      </p:sp>
    </p:spTree>
    <p:extLst>
      <p:ext uri="{BB962C8B-B14F-4D97-AF65-F5344CB8AC3E}">
        <p14:creationId xmlns:p14="http://schemas.microsoft.com/office/powerpoint/2010/main" val="35341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44F3B517-EDCA-4750-93F5-832C7AC75FC3}" type="datetimeFigureOut">
              <a:rPr lang="en-US" smtClean="0"/>
              <a:t>2/15/2023</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D435A4EC-3940-4D36-8CAE-879AA1458141}" type="slidenum">
              <a:rPr lang="en-US" smtClean="0"/>
              <a:t>‹#›</a:t>
            </a:fld>
            <a:endParaRPr lang="en-US"/>
          </a:p>
        </p:txBody>
      </p:sp>
    </p:spTree>
    <p:extLst>
      <p:ext uri="{BB962C8B-B14F-4D97-AF65-F5344CB8AC3E}">
        <p14:creationId xmlns:p14="http://schemas.microsoft.com/office/powerpoint/2010/main" val="402726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4F3B517-EDCA-4750-93F5-832C7AC75FC3}" type="datetimeFigureOut">
              <a:rPr lang="en-US" smtClean="0"/>
              <a:t>2/15/2023</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D435A4EC-3940-4D36-8CAE-879AA1458141}" type="slidenum">
              <a:rPr lang="en-US" smtClean="0"/>
              <a:t>‹#›</a:t>
            </a:fld>
            <a:endParaRPr lang="en-US"/>
          </a:p>
        </p:txBody>
      </p:sp>
    </p:spTree>
    <p:extLst>
      <p:ext uri="{BB962C8B-B14F-4D97-AF65-F5344CB8AC3E}">
        <p14:creationId xmlns:p14="http://schemas.microsoft.com/office/powerpoint/2010/main" val="1408484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44F3B517-EDCA-4750-93F5-832C7AC75FC3}" type="datetimeFigureOut">
              <a:rPr lang="en-US" smtClean="0"/>
              <a:t>2/15/2023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35A4EC-3940-4D36-8CAE-879AA1458141}" type="slidenum">
              <a:rPr lang="en-US" smtClean="0"/>
              <a:t>‹#›</a:t>
            </a:fld>
            <a:endParaRPr lang="en-US"/>
          </a:p>
        </p:txBody>
      </p:sp>
    </p:spTree>
    <p:extLst>
      <p:ext uri="{BB962C8B-B14F-4D97-AF65-F5344CB8AC3E}">
        <p14:creationId xmlns:p14="http://schemas.microsoft.com/office/powerpoint/2010/main" val="2096737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44F3B517-EDCA-4750-93F5-832C7AC75FC3}" type="datetimeFigureOut">
              <a:rPr lang="en-US" smtClean="0"/>
              <a:t>2/15/2023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35A4EC-3940-4D36-8CAE-879AA1458141}" type="slidenum">
              <a:rPr lang="en-US" smtClean="0"/>
              <a:t>‹#›</a:t>
            </a:fld>
            <a:endParaRPr lang="en-US"/>
          </a:p>
        </p:txBody>
      </p:sp>
    </p:spTree>
    <p:extLst>
      <p:ext uri="{BB962C8B-B14F-4D97-AF65-F5344CB8AC3E}">
        <p14:creationId xmlns:p14="http://schemas.microsoft.com/office/powerpoint/2010/main" val="847889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wmf"/><Relationship Id="rId18" Type="http://schemas.openxmlformats.org/officeDocument/2006/relationships/image" Target="../media/image5.png"/><Relationship Id="rId26" Type="http://schemas.openxmlformats.org/officeDocument/2006/relationships/image" Target="../media/image9.png"/><Relationship Id="rId3" Type="http://schemas.openxmlformats.org/officeDocument/2006/relationships/slideLayout" Target="../slideLayouts/slideLayout15.xml"/><Relationship Id="rId21" Type="http://schemas.microsoft.com/office/2007/relationships/hdphoto" Target="../media/hdphoto4.wdp"/><Relationship Id="rId7" Type="http://schemas.openxmlformats.org/officeDocument/2006/relationships/slideLayout" Target="../slideLayouts/slideLayout19.xml"/><Relationship Id="rId12" Type="http://schemas.openxmlformats.org/officeDocument/2006/relationships/theme" Target="../theme/theme2.xml"/><Relationship Id="rId17" Type="http://schemas.microsoft.com/office/2007/relationships/hdphoto" Target="../media/hdphoto2.wdp"/><Relationship Id="rId25" Type="http://schemas.microsoft.com/office/2007/relationships/hdphoto" Target="../media/hdphoto6.wdp"/><Relationship Id="rId2" Type="http://schemas.openxmlformats.org/officeDocument/2006/relationships/slideLayout" Target="../slideLayouts/slideLayout14.xml"/><Relationship Id="rId16" Type="http://schemas.openxmlformats.org/officeDocument/2006/relationships/image" Target="../media/image4.png"/><Relationship Id="rId20"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8.png"/><Relationship Id="rId5" Type="http://schemas.openxmlformats.org/officeDocument/2006/relationships/slideLayout" Target="../slideLayouts/slideLayout17.xml"/><Relationship Id="rId15" Type="http://schemas.microsoft.com/office/2007/relationships/hdphoto" Target="../media/hdphoto1.wdp"/><Relationship Id="rId23" Type="http://schemas.microsoft.com/office/2007/relationships/hdphoto" Target="../media/hdphoto5.wdp"/><Relationship Id="rId10" Type="http://schemas.openxmlformats.org/officeDocument/2006/relationships/slideLayout" Target="../slideLayouts/slideLayout22.xml"/><Relationship Id="rId19" Type="http://schemas.microsoft.com/office/2007/relationships/hdphoto" Target="../media/hdphoto3.wdp"/><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 Id="rId22" Type="http://schemas.openxmlformats.org/officeDocument/2006/relationships/image" Target="../media/image7.png"/><Relationship Id="rId27" Type="http://schemas.microsoft.com/office/2007/relationships/hdphoto" Target="../media/hdphoto7.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3" name="Group 2"/>
          <p:cNvGrpSpPr/>
          <p:nvPr userDrawn="1"/>
        </p:nvGrpSpPr>
        <p:grpSpPr>
          <a:xfrm>
            <a:off x="-783767" y="5870612"/>
            <a:ext cx="10804068" cy="1496836"/>
            <a:chOff x="-783767" y="5870612"/>
            <a:chExt cx="10804068" cy="1496836"/>
          </a:xfrm>
        </p:grpSpPr>
        <p:sp>
          <p:nvSpPr>
            <p:cNvPr id="6" name="Freeform 5"/>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ih3.redbubble.net/image.10683460.1809/flat,550x550,075,f.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17" name="TextBox 16"/>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sp>
        <p:nvSpPr>
          <p:cNvPr id="2" name="TextBox 1"/>
          <p:cNvSpPr txBox="1"/>
          <p:nvPr userDrawn="1"/>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spTree>
    <p:extLst>
      <p:ext uri="{BB962C8B-B14F-4D97-AF65-F5344CB8AC3E}">
        <p14:creationId xmlns:p14="http://schemas.microsoft.com/office/powerpoint/2010/main" val="4077337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20" r:id="rId12"/>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100000">
              <a:schemeClr val="bg1"/>
            </a:gs>
          </a:gsLst>
          <a:lin ang="54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5AF2B-0F95-423E-B8C6-BEAACB501F16}" type="datetimeFigureOut">
              <a:rPr lang="en-US" smtClean="0">
                <a:solidFill>
                  <a:prstClr val="black">
                    <a:tint val="75000"/>
                  </a:prstClr>
                </a:solidFill>
              </a:rPr>
              <a:pPr/>
              <a:t>2/15/2023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A3AB4C-58EE-4B1A-94DE-F24998E11E7E}"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kevin\AppData\Local\Microsoft\Windows\Temporary Internet Files\Content.IE5\AKUFAY2I\MC900203134[1].wmf"/>
          <p:cNvPicPr>
            <a:picLocks noChangeAspect="1" noChangeArrowheads="1"/>
          </p:cNvPicPr>
          <p:nvPr userDrawn="1"/>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304800" y="6223956"/>
            <a:ext cx="264606" cy="533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fuzzy-antler.webatu.com/images/Big_RomanSoldier.jpg"/>
          <p:cNvPicPr>
            <a:picLocks noChangeAspect="1" noChangeArrowheads="1"/>
          </p:cNvPicPr>
          <p:nvPr userDrawn="1"/>
        </p:nvPicPr>
        <p:blipFill>
          <a:blip r:embed="rId14" cstate="print">
            <a:extLst>
              <a:ext uri="{BEBA8EAE-BF5A-486C-A8C5-ECC9F3942E4B}">
                <a14:imgProps xmlns:a14="http://schemas.microsoft.com/office/drawing/2010/main">
                  <a14:imgLayer r:embed="rId15">
                    <a14:imgEffect>
                      <a14:backgroundRemoval t="0" b="100000" l="9961" r="89844">
                        <a14:foregroundMark x1="53320" y1="32617" x2="52539" y2="45117"/>
                        <a14:foregroundMark x1="51758" y1="52930" x2="48047" y2="73828"/>
                        <a14:foregroundMark x1="45703" y1="70117" x2="69727" y2="67969"/>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3180" y="6215330"/>
            <a:ext cx="542026" cy="5420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https://encrypted-tbn2.gstatic.com/images?q=tbn:ANd9GcRhTOqKXdl2E6ISBSj1N04WoJjZG-SeHzpjVRuR7bhM3zzA8Hb44A"/>
          <p:cNvPicPr>
            <a:picLocks noChangeAspect="1" noChangeArrowheads="1"/>
          </p:cNvPicPr>
          <p:nvPr userDrawn="1"/>
        </p:nvPicPr>
        <p:blipFill rotWithShape="1">
          <a:blip r:embed="rId16" cstate="print">
            <a:extLst>
              <a:ext uri="{BEBA8EAE-BF5A-486C-A8C5-ECC9F3942E4B}">
                <a14:imgProps xmlns:a14="http://schemas.microsoft.com/office/drawing/2010/main">
                  <a14:imgLayer r:embed="rId17">
                    <a14:imgEffect>
                      <a14:backgroundRemoval t="0" b="99052" l="0" r="100000">
                        <a14:foregroundMark x1="24686" y1="39336" x2="22594" y2="92417"/>
                        <a14:foregroundMark x1="75732" y1="36967" x2="75732" y2="90047"/>
                        <a14:foregroundMark x1="28452" y1="69668" x2="28033" y2="75829"/>
                        <a14:foregroundMark x1="18410" y1="58768" x2="17992" y2="85308"/>
                        <a14:foregroundMark x1="67782" y1="58294" x2="68201" y2="90995"/>
                      </a14:backgroundRemoval>
                    </a14:imgEffect>
                    <a14:imgEffect>
                      <a14:brightnessContrast bright="-100000"/>
                    </a14:imgEffect>
                  </a14:imgLayer>
                </a14:imgProps>
              </a:ext>
              <a:ext uri="{28A0092B-C50C-407E-A947-70E740481C1C}">
                <a14:useLocalDpi xmlns:a14="http://schemas.microsoft.com/office/drawing/2010/main" val="0"/>
              </a:ext>
            </a:extLst>
          </a:blip>
          <a:srcRect b="5500"/>
          <a:stretch/>
        </p:blipFill>
        <p:spPr bwMode="auto">
          <a:xfrm>
            <a:off x="971558" y="6290812"/>
            <a:ext cx="640204" cy="5341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http://bestclipartblog.com/clipart-pics/roman-clip-art-18.jpg"/>
          <p:cNvPicPr>
            <a:picLocks noChangeAspect="1" noChangeArrowheads="1"/>
          </p:cNvPicPr>
          <p:nvPr userDrawn="1"/>
        </p:nvPicPr>
        <p:blipFill rotWithShape="1">
          <a:blip r:embed="rId18" cstate="print">
            <a:extLst>
              <a:ext uri="{BEBA8EAE-BF5A-486C-A8C5-ECC9F3942E4B}">
                <a14:imgProps xmlns:a14="http://schemas.microsoft.com/office/drawing/2010/main">
                  <a14:imgLayer r:embed="rId19">
                    <a14:imgEffect>
                      <a14:backgroundRemoval t="0" b="40541" l="0" r="100000"/>
                    </a14:imgEffect>
                    <a14:imgEffect>
                      <a14:brightnessContrast bright="-100000"/>
                    </a14:imgEffect>
                  </a14:imgLayer>
                </a14:imgProps>
              </a:ext>
              <a:ext uri="{28A0092B-C50C-407E-A947-70E740481C1C}">
                <a14:useLocalDpi xmlns:a14="http://schemas.microsoft.com/office/drawing/2010/main" val="0"/>
              </a:ext>
            </a:extLst>
          </a:blip>
          <a:srcRect b="58962"/>
          <a:stretch/>
        </p:blipFill>
        <p:spPr bwMode="auto">
          <a:xfrm>
            <a:off x="2550606" y="6189452"/>
            <a:ext cx="914400" cy="5900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0" y="6748730"/>
            <a:ext cx="9144000" cy="152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pic>
        <p:nvPicPr>
          <p:cNvPr id="12" name="Picture 15" descr="Pillar"/>
          <p:cNvPicPr>
            <a:picLocks noChangeAspect="1" noChangeArrowheads="1"/>
          </p:cNvPicPr>
          <p:nvPr userDrawn="1"/>
        </p:nvPicPr>
        <p:blipFill>
          <a:blip r:embed="rId20">
            <a:extLst>
              <a:ext uri="{BEBA8EAE-BF5A-486C-A8C5-ECC9F3942E4B}">
                <a14:imgProps xmlns:a14="http://schemas.microsoft.com/office/drawing/2010/main">
                  <a14:imgLayer r:embed="rId21">
                    <a14:imgEffect>
                      <a14:brightnessContrast bright="-100000" contrast="-24000"/>
                    </a14:imgEffect>
                  </a14:imgLayer>
                </a14:imgProps>
              </a:ext>
              <a:ext uri="{28A0092B-C50C-407E-A947-70E740481C1C}">
                <a14:useLocalDpi xmlns:a14="http://schemas.microsoft.com/office/drawing/2010/main" val="0"/>
              </a:ext>
            </a:extLst>
          </a:blip>
          <a:srcRect/>
          <a:stretch>
            <a:fillRect/>
          </a:stretch>
        </p:blipFill>
        <p:spPr bwMode="auto">
          <a:xfrm>
            <a:off x="3937136" y="6206704"/>
            <a:ext cx="213670" cy="6944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9" descr="https://encrypted-tbn2.gstatic.com/images?q=tbn:ANd9GcRhTOqKXdl2E6ISBSj1N04WoJjZG-SeHzpjVRuR7bhM3zzA8Hb44A"/>
          <p:cNvPicPr>
            <a:picLocks noChangeAspect="1" noChangeArrowheads="1"/>
          </p:cNvPicPr>
          <p:nvPr userDrawn="1"/>
        </p:nvPicPr>
        <p:blipFill rotWithShape="1">
          <a:blip r:embed="rId16" cstate="print">
            <a:extLst>
              <a:ext uri="{BEBA8EAE-BF5A-486C-A8C5-ECC9F3942E4B}">
                <a14:imgProps xmlns:a14="http://schemas.microsoft.com/office/drawing/2010/main">
                  <a14:imgLayer r:embed="rId17">
                    <a14:imgEffect>
                      <a14:backgroundRemoval t="0" b="99052" l="0" r="100000">
                        <a14:foregroundMark x1="24686" y1="39336" x2="22594" y2="92417"/>
                        <a14:foregroundMark x1="75732" y1="36967" x2="75732" y2="90047"/>
                        <a14:foregroundMark x1="28452" y1="69668" x2="28033" y2="75829"/>
                        <a14:foregroundMark x1="18410" y1="58768" x2="17992" y2="85308"/>
                        <a14:foregroundMark x1="67782" y1="58294" x2="68201" y2="90995"/>
                      </a14:backgroundRemoval>
                    </a14:imgEffect>
                    <a14:imgEffect>
                      <a14:brightnessContrast bright="-100000"/>
                    </a14:imgEffect>
                  </a14:imgLayer>
                </a14:imgProps>
              </a:ext>
              <a:ext uri="{28A0092B-C50C-407E-A947-70E740481C1C}">
                <a14:useLocalDpi xmlns:a14="http://schemas.microsoft.com/office/drawing/2010/main" val="0"/>
              </a:ext>
            </a:extLst>
          </a:blip>
          <a:srcRect b="5500"/>
          <a:stretch/>
        </p:blipFill>
        <p:spPr bwMode="auto">
          <a:xfrm>
            <a:off x="1605602" y="6291530"/>
            <a:ext cx="640204" cy="5341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9" descr="http://www.arthursclipart.org/transport/land/chariot.gif"/>
          <p:cNvPicPr>
            <a:picLocks noChangeAspect="1" noChangeArrowheads="1"/>
          </p:cNvPicPr>
          <p:nvPr userDrawn="1"/>
        </p:nvPicPr>
        <p:blipFill>
          <a:blip r:embed="rId22" cstate="print">
            <a:extLst>
              <a:ext uri="{BEBA8EAE-BF5A-486C-A8C5-ECC9F3942E4B}">
                <a14:imgProps xmlns:a14="http://schemas.microsoft.com/office/drawing/2010/main">
                  <a14:imgLayer r:embed="rId23">
                    <a14:imgEffect>
                      <a14:backgroundRemoval t="0" b="100000" l="0" r="100000">
                        <a14:foregroundMark x1="58832" y1="42944" x2="53268" y2="43750"/>
                        <a14:backgroundMark x1="69819" y1="82258" x2="69819" y2="82258"/>
                        <a14:backgroundMark x1="70236" y1="86492" x2="70236" y2="86492"/>
                        <a14:backgroundMark x1="66759" y1="87702" x2="66759" y2="87702"/>
                        <a14:backgroundMark x1="66342" y1="81653" x2="66342" y2="81653"/>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03406" y="6188601"/>
            <a:ext cx="914400" cy="6307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Pillar"/>
          <p:cNvPicPr>
            <a:picLocks noChangeAspect="1" noChangeArrowheads="1"/>
          </p:cNvPicPr>
          <p:nvPr userDrawn="1"/>
        </p:nvPicPr>
        <p:blipFill>
          <a:blip r:embed="rId20">
            <a:extLst>
              <a:ext uri="{BEBA8EAE-BF5A-486C-A8C5-ECC9F3942E4B}">
                <a14:imgProps xmlns:a14="http://schemas.microsoft.com/office/drawing/2010/main">
                  <a14:imgLayer r:embed="rId21">
                    <a14:imgEffect>
                      <a14:brightnessContrast bright="-100000" contrast="-24000"/>
                    </a14:imgEffect>
                  </a14:imgLayer>
                </a14:imgProps>
              </a:ext>
              <a:ext uri="{28A0092B-C50C-407E-A947-70E740481C1C}">
                <a14:useLocalDpi xmlns:a14="http://schemas.microsoft.com/office/drawing/2010/main" val="0"/>
              </a:ext>
            </a:extLst>
          </a:blip>
          <a:srcRect/>
          <a:stretch>
            <a:fillRect/>
          </a:stretch>
        </p:blipFill>
        <p:spPr bwMode="auto">
          <a:xfrm>
            <a:off x="5156336" y="6206704"/>
            <a:ext cx="213670" cy="6944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8"/>
          <p:cNvPicPr>
            <a:picLocks noChangeAspect="1" noChangeArrowheads="1"/>
          </p:cNvPicPr>
          <p:nvPr userDrawn="1"/>
        </p:nvPicPr>
        <p:blipFill rotWithShape="1">
          <a:blip r:embed="rId24" cstate="print">
            <a:extLst>
              <a:ext uri="{BEBA8EAE-BF5A-486C-A8C5-ECC9F3942E4B}">
                <a14:imgProps xmlns:a14="http://schemas.microsoft.com/office/drawing/2010/main">
                  <a14:imgLayer r:embed="rId25">
                    <a14:imgEffect>
                      <a14:backgroundRemoval t="38889" b="77315" l="17969" r="48958"/>
                    </a14:imgEffect>
                    <a14:imgEffect>
                      <a14:brightnessContrast bright="-100000"/>
                    </a14:imgEffect>
                  </a14:imgLayer>
                </a14:imgProps>
              </a:ext>
              <a:ext uri="{28A0092B-C50C-407E-A947-70E740481C1C}">
                <a14:useLocalDpi xmlns:a14="http://schemas.microsoft.com/office/drawing/2010/main" val="0"/>
              </a:ext>
            </a:extLst>
          </a:blip>
          <a:srcRect l="17817" t="39154" r="50000" b="22610"/>
          <a:stretch/>
        </p:blipFill>
        <p:spPr bwMode="auto">
          <a:xfrm>
            <a:off x="7198806" y="6131106"/>
            <a:ext cx="990600" cy="6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0" descr="http://upload.wikimedia.org/wikipedia/commons/thumb/7/7b/Simple_Labarum2.svg/150px-Simple_Labarum2.svg.png"/>
          <p:cNvPicPr>
            <a:picLocks noChangeAspect="1" noChangeArrowheads="1"/>
          </p:cNvPicPr>
          <p:nvPr userDrawn="1"/>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427548" y="6223956"/>
            <a:ext cx="409058" cy="53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8011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118234F-3207-4810-8219-8A5354EADB26}" type="datetimeFigureOut">
              <a:rPr lang="en-US">
                <a:solidFill>
                  <a:prstClr val="black">
                    <a:tint val="75000"/>
                  </a:prstClr>
                </a:solidFill>
              </a:rPr>
              <a:pPr>
                <a:defRPr/>
              </a:pPr>
              <a:t>2/15/2023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CE8C832F-3ACF-48C0-ACCE-296CAF28F9B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55973673"/>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38.gif"/><Relationship Id="rId12" Type="http://schemas.microsoft.com/office/2007/relationships/hdphoto" Target="../media/hdphoto8.wdp"/><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7.png"/><Relationship Id="rId11" Type="http://schemas.openxmlformats.org/officeDocument/2006/relationships/image" Target="../media/image36.png"/><Relationship Id="rId5" Type="http://schemas.openxmlformats.org/officeDocument/2006/relationships/audio" Target="../media/audio1.wav"/><Relationship Id="rId10" Type="http://schemas.openxmlformats.org/officeDocument/2006/relationships/image" Target="../media/image41.gif"/><Relationship Id="rId4" Type="http://schemas.openxmlformats.org/officeDocument/2006/relationships/notesSlide" Target="../notesSlides/notesSlide10.xml"/><Relationship Id="rId9" Type="http://schemas.openxmlformats.org/officeDocument/2006/relationships/image" Target="../media/image40.gif"/></Relationships>
</file>

<file path=ppt/slides/_rels/slide1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slideLayout" Target="../slideLayouts/slideLayout7.xml"/><Relationship Id="rId7" Type="http://schemas.openxmlformats.org/officeDocument/2006/relationships/image" Target="../media/image3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notesSlide" Target="../notesSlides/notesSlide11.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8.wdp"/><Relationship Id="rId5" Type="http://schemas.openxmlformats.org/officeDocument/2006/relationships/image" Target="../media/image45.png"/><Relationship Id="rId10" Type="http://schemas.openxmlformats.org/officeDocument/2006/relationships/image" Target="../media/image36.png"/><Relationship Id="rId4" Type="http://schemas.openxmlformats.org/officeDocument/2006/relationships/image" Target="../media/image44.jpe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52.jpeg"/><Relationship Id="rId13" Type="http://schemas.microsoft.com/office/2007/relationships/hdphoto" Target="../media/hdphoto9.wdp"/><Relationship Id="rId1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51.png"/><Relationship Id="rId12" Type="http://schemas.openxmlformats.org/officeDocument/2006/relationships/image" Target="../media/image55.png"/><Relationship Id="rId17" Type="http://schemas.microsoft.com/office/2007/relationships/hdphoto" Target="../media/hdphoto8.wdp"/><Relationship Id="rId2" Type="http://schemas.openxmlformats.org/officeDocument/2006/relationships/video" Target="../media/media4.mp4"/><Relationship Id="rId16" Type="http://schemas.openxmlformats.org/officeDocument/2006/relationships/image" Target="../media/image36.png"/><Relationship Id="rId1" Type="http://schemas.microsoft.com/office/2007/relationships/media" Target="../media/media4.mp4"/><Relationship Id="rId6" Type="http://schemas.openxmlformats.org/officeDocument/2006/relationships/image" Target="../media/image50.png"/><Relationship Id="rId11" Type="http://schemas.openxmlformats.org/officeDocument/2006/relationships/image" Target="../media/image43.png"/><Relationship Id="rId5" Type="http://schemas.openxmlformats.org/officeDocument/2006/relationships/image" Target="../media/image49.png"/><Relationship Id="rId15" Type="http://schemas.openxmlformats.org/officeDocument/2006/relationships/image" Target="../media/image1.png"/><Relationship Id="rId10" Type="http://schemas.openxmlformats.org/officeDocument/2006/relationships/image" Target="../media/image54.png"/><Relationship Id="rId4" Type="http://schemas.openxmlformats.org/officeDocument/2006/relationships/notesSlide" Target="../notesSlides/notesSlide13.xml"/><Relationship Id="rId9" Type="http://schemas.openxmlformats.org/officeDocument/2006/relationships/image" Target="../media/image53.jpeg"/><Relationship Id="rId14"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7.png"/><Relationship Id="rId7" Type="http://schemas.microsoft.com/office/2007/relationships/hdphoto" Target="../media/hdphoto8.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png"/><Relationship Id="rId4" Type="http://schemas.microsoft.com/office/2007/relationships/hdphoto" Target="../media/hdphoto10.wdp"/><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59.png"/><Relationship Id="rId3" Type="http://schemas.microsoft.com/office/2007/relationships/media" Target="../media/media6.m4a"/><Relationship Id="rId7" Type="http://schemas.openxmlformats.org/officeDocument/2006/relationships/image" Target="../media/image57.png"/><Relationship Id="rId12" Type="http://schemas.openxmlformats.org/officeDocument/2006/relationships/image" Target="../media/image58.jpeg"/><Relationship Id="rId17" Type="http://schemas.openxmlformats.org/officeDocument/2006/relationships/image" Target="../media/image17.png"/><Relationship Id="rId2" Type="http://schemas.openxmlformats.org/officeDocument/2006/relationships/audio" Target="../media/media5.m4a"/><Relationship Id="rId16" Type="http://schemas.openxmlformats.org/officeDocument/2006/relationships/image" Target="../media/image61.png"/><Relationship Id="rId1" Type="http://schemas.microsoft.com/office/2007/relationships/media" Target="../media/media5.m4a"/><Relationship Id="rId6" Type="http://schemas.openxmlformats.org/officeDocument/2006/relationships/notesSlide" Target="../notesSlides/notesSlide15.xml"/><Relationship Id="rId11" Type="http://schemas.microsoft.com/office/2007/relationships/hdphoto" Target="../media/hdphoto8.wdp"/><Relationship Id="rId5" Type="http://schemas.openxmlformats.org/officeDocument/2006/relationships/slideLayout" Target="../slideLayouts/slideLayout2.xml"/><Relationship Id="rId15" Type="http://schemas.openxmlformats.org/officeDocument/2006/relationships/image" Target="../media/image60.png"/><Relationship Id="rId10" Type="http://schemas.openxmlformats.org/officeDocument/2006/relationships/image" Target="../media/image36.png"/><Relationship Id="rId4" Type="http://schemas.openxmlformats.org/officeDocument/2006/relationships/audio" Target="../media/media6.m4a"/><Relationship Id="rId9" Type="http://schemas.openxmlformats.org/officeDocument/2006/relationships/image" Target="../media/image1.png"/><Relationship Id="rId14" Type="http://schemas.microsoft.com/office/2007/relationships/hdphoto" Target="../media/hdphoto11.wdp"/></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62.jpeg"/><Relationship Id="rId12" Type="http://schemas.openxmlformats.org/officeDocument/2006/relationships/image" Target="../media/image49.png"/><Relationship Id="rId17" Type="http://schemas.openxmlformats.org/officeDocument/2006/relationships/image" Target="../media/image17.png"/><Relationship Id="rId2" Type="http://schemas.openxmlformats.org/officeDocument/2006/relationships/video" Target="../media/media4.mp4"/><Relationship Id="rId16" Type="http://schemas.openxmlformats.org/officeDocument/2006/relationships/image" Target="../media/image64.png"/><Relationship Id="rId1" Type="http://schemas.microsoft.com/office/2007/relationships/media" Target="../media/media4.mp4"/><Relationship Id="rId6" Type="http://schemas.microsoft.com/office/2007/relationships/hdphoto" Target="../media/hdphoto10.wdp"/><Relationship Id="rId11" Type="http://schemas.openxmlformats.org/officeDocument/2006/relationships/image" Target="../media/image58.jpeg"/><Relationship Id="rId5" Type="http://schemas.openxmlformats.org/officeDocument/2006/relationships/image" Target="../media/image57.png"/><Relationship Id="rId15" Type="http://schemas.openxmlformats.org/officeDocument/2006/relationships/image" Target="../media/image63.jpeg"/><Relationship Id="rId10" Type="http://schemas.microsoft.com/office/2007/relationships/hdphoto" Target="../media/hdphoto8.wdp"/><Relationship Id="rId4" Type="http://schemas.openxmlformats.org/officeDocument/2006/relationships/notesSlide" Target="../notesSlides/notesSlide16.xml"/><Relationship Id="rId9" Type="http://schemas.openxmlformats.org/officeDocument/2006/relationships/image" Target="../media/image36.png"/><Relationship Id="rId1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xml"/><Relationship Id="rId7" Type="http://schemas.openxmlformats.org/officeDocument/2006/relationships/image" Target="../media/image7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jpe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8.wdp"/><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xml"/><Relationship Id="rId7" Type="http://schemas.openxmlformats.org/officeDocument/2006/relationships/image" Target="../media/image7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C:\Documents%20and%20Settings\kevin_roughton\Local%20Settings\Temporary%20Internet%20Files\Content.MSO\0EF98B60.wav" TargetMode="External"/><Relationship Id="rId1" Type="http://schemas.microsoft.com/office/2007/relationships/media" Target="file:///C:\Documents%20and%20Settings\kevin_roughton\Local%20Settings\Temporary%20Internet%20Files\Content.MSO\0EF98B60.wav" TargetMode="Externa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C:\Documents%20and%20Settings\kevin_roughton\Local%20Settings\Temporary%20Internet%20Files\Content.MSO\0EF98B60.wav" TargetMode="External"/><Relationship Id="rId1" Type="http://schemas.microsoft.com/office/2007/relationships/media" Target="file:///C:\Documents%20and%20Settings\kevin_roughton\Local%20Settings\Temporary%20Internet%20Files\Content.MSO\0EF98B60.wav" TargetMode="Externa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3.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2.xml"/><Relationship Id="rId7" Type="http://schemas.openxmlformats.org/officeDocument/2006/relationships/image" Target="../media/image34.png"/><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jpeg"/><Relationship Id="rId11" Type="http://schemas.microsoft.com/office/2007/relationships/hdphoto" Target="../media/hdphoto8.wdp"/><Relationship Id="rId5" Type="http://schemas.openxmlformats.org/officeDocument/2006/relationships/image" Target="../media/image32.jpeg"/><Relationship Id="rId10" Type="http://schemas.openxmlformats.org/officeDocument/2006/relationships/image" Target="../media/image36.png"/><Relationship Id="rId4" Type="http://schemas.openxmlformats.org/officeDocument/2006/relationships/notesSlide" Target="../notesSlides/notesSlide9.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fc02.deviantart.net/fs45/i/2009/088/b/9/HUD_basic_by_beast_the_yet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 y="0"/>
            <a:ext cx="9147293" cy="6858000"/>
          </a:xfrm>
          <a:prstGeom prst="rect">
            <a:avLst/>
          </a:prstGeom>
          <a:noFill/>
          <a:extLst>
            <a:ext uri="{909E8E84-426E-40DD-AFC4-6F175D3DCCD1}">
              <a14:hiddenFill xmlns:a14="http://schemas.microsoft.com/office/drawing/2010/main">
                <a:solidFill>
                  <a:srgbClr val="FFFFFF"/>
                </a:solidFill>
              </a14:hiddenFill>
            </a:ext>
          </a:extLst>
        </p:spPr>
      </p:pic>
      <p:sp>
        <p:nvSpPr>
          <p:cNvPr id="4098" name="Rectangle 2"/>
          <p:cNvSpPr>
            <a:spLocks noGrp="1" noChangeArrowheads="1"/>
          </p:cNvSpPr>
          <p:nvPr>
            <p:ph type="title"/>
          </p:nvPr>
        </p:nvSpPr>
        <p:spPr>
          <a:xfrm>
            <a:off x="457200" y="-76200"/>
            <a:ext cx="8229600" cy="1143000"/>
          </a:xfrm>
        </p:spPr>
        <p:txBody>
          <a:bodyPr>
            <a:noAutofit/>
          </a:bodyPr>
          <a:lstStyle/>
          <a:p>
            <a:pPr eaLnBrk="1" hangingPunct="1"/>
            <a:r>
              <a:rPr lang="en-US" sz="3600" b="1" dirty="0">
                <a:ln>
                  <a:solidFill>
                    <a:schemeClr val="tx1"/>
                  </a:solidFill>
                </a:ln>
                <a:solidFill>
                  <a:schemeClr val="bg1"/>
                </a:solidFill>
                <a:latin typeface="Arial" panose="020B0604020202020204" pitchFamily="34" charset="0"/>
                <a:cs typeface="Arial" panose="020B0604020202020204" pitchFamily="34" charset="0"/>
              </a:rPr>
              <a:t>Department of Timeline Security</a:t>
            </a:r>
            <a:br>
              <a:rPr lang="en-US" sz="3600" b="1" dirty="0">
                <a:ln>
                  <a:solidFill>
                    <a:schemeClr val="tx1"/>
                  </a:solidFill>
                </a:ln>
                <a:solidFill>
                  <a:schemeClr val="bg1"/>
                </a:solidFill>
                <a:latin typeface="Arial" panose="020B0604020202020204" pitchFamily="34" charset="0"/>
                <a:cs typeface="Arial" panose="020B0604020202020204" pitchFamily="34" charset="0"/>
              </a:rPr>
            </a:br>
            <a:r>
              <a:rPr lang="en-US" sz="2800" b="1" dirty="0">
                <a:ln>
                  <a:solidFill>
                    <a:schemeClr val="tx1"/>
                  </a:solidFill>
                </a:ln>
                <a:solidFill>
                  <a:schemeClr val="bg1"/>
                </a:solidFill>
                <a:latin typeface="Arial" panose="020B0604020202020204" pitchFamily="34" charset="0"/>
                <a:cs typeface="Arial" panose="020B0604020202020204" pitchFamily="34" charset="0"/>
              </a:rPr>
              <a:t>Training Module Information Codes</a:t>
            </a:r>
          </a:p>
        </p:txBody>
      </p:sp>
      <p:sp>
        <p:nvSpPr>
          <p:cNvPr id="8195" name="Rectangle 3"/>
          <p:cNvSpPr>
            <a:spLocks noGrp="1" noChangeArrowheads="1"/>
          </p:cNvSpPr>
          <p:nvPr>
            <p:ph type="body" idx="1"/>
          </p:nvPr>
        </p:nvSpPr>
        <p:spPr>
          <a:xfrm>
            <a:off x="990600" y="1295400"/>
            <a:ext cx="7239000" cy="5410200"/>
          </a:xfrm>
        </p:spPr>
        <p:txBody>
          <a:bodyPr>
            <a:normAutofit/>
          </a:bodyPr>
          <a:lstStyle/>
          <a:p>
            <a:pPr>
              <a:lnSpc>
                <a:spcPct val="90000"/>
              </a:lnSpc>
              <a:buFont typeface="Calibri" pitchFamily="34" charset="0"/>
              <a:buChar char="◊"/>
            </a:pPr>
            <a:r>
              <a:rPr lang="en-US" b="1" dirty="0">
                <a:ln>
                  <a:solidFill>
                    <a:schemeClr val="tx1"/>
                  </a:solidFill>
                </a:ln>
                <a:solidFill>
                  <a:srgbClr val="FF0000"/>
                </a:solidFill>
                <a:latin typeface="Arial" panose="020B0604020202020204" pitchFamily="34" charset="0"/>
                <a:cs typeface="Arial" panose="020B0604020202020204" pitchFamily="34" charset="0"/>
              </a:rPr>
              <a:t>Mission Critical: STOP and review - this information should be copied exactly.</a:t>
            </a:r>
          </a:p>
          <a:p>
            <a:pPr eaLnBrk="1" hangingPunct="1">
              <a:lnSpc>
                <a:spcPct val="90000"/>
              </a:lnSpc>
              <a:buFont typeface="Arial" panose="020B0604020202020204" pitchFamily="34" charset="0"/>
              <a:buChar char="Δ"/>
            </a:pPr>
            <a:r>
              <a:rPr lang="en-US" b="1" dirty="0">
                <a:ln>
                  <a:solidFill>
                    <a:schemeClr val="tx1"/>
                  </a:solidFill>
                </a:ln>
                <a:solidFill>
                  <a:srgbClr val="FFFF00"/>
                </a:solidFill>
                <a:latin typeface="Arial" panose="020B0604020202020204" pitchFamily="34" charset="0"/>
                <a:cs typeface="Arial" panose="020B0604020202020204" pitchFamily="34" charset="0"/>
              </a:rPr>
              <a:t>Informative: SLOW down and read the info. Then, shorten it and write it in your own words.</a:t>
            </a:r>
            <a:endParaRPr lang="en-US" dirty="0">
              <a:ln>
                <a:solidFill>
                  <a:schemeClr val="tx1"/>
                </a:solidFill>
              </a:ln>
              <a:solidFill>
                <a:srgbClr val="FFFF00"/>
              </a:solidFill>
              <a:latin typeface="Arial" panose="020B0604020202020204" pitchFamily="34" charset="0"/>
              <a:cs typeface="Arial" panose="020B0604020202020204" pitchFamily="34" charset="0"/>
            </a:endParaRPr>
          </a:p>
          <a:p>
            <a:pPr eaLnBrk="1" hangingPunct="1">
              <a:lnSpc>
                <a:spcPct val="90000"/>
              </a:lnSpc>
              <a:buFont typeface="Wingdings" pitchFamily="2" charset="2"/>
              <a:buChar char="Ø"/>
            </a:pPr>
            <a:r>
              <a:rPr lang="en-US" b="1" dirty="0">
                <a:ln>
                  <a:solidFill>
                    <a:schemeClr val="tx1"/>
                  </a:solidFill>
                </a:ln>
                <a:solidFill>
                  <a:srgbClr val="0BC51D"/>
                </a:solidFill>
                <a:latin typeface="Arial" panose="020B0604020202020204" pitchFamily="34" charset="0"/>
                <a:cs typeface="Arial" panose="020B0604020202020204" pitchFamily="34" charset="0"/>
              </a:rPr>
              <a:t>Bonus: GO on without writing, this is bonus information.</a:t>
            </a:r>
          </a:p>
        </p:txBody>
      </p:sp>
    </p:spTree>
    <p:extLst>
      <p:ext uri="{BB962C8B-B14F-4D97-AF65-F5344CB8AC3E}">
        <p14:creationId xmlns:p14="http://schemas.microsoft.com/office/powerpoint/2010/main" val="1162074140"/>
      </p:ext>
    </p:extLst>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1000"/>
                                        <p:tgtEl>
                                          <p:spTgt spid="8195">
                                            <p:txEl>
                                              <p:pRg st="0" end="0"/>
                                            </p:txEl>
                                          </p:spTgt>
                                        </p:tgtEl>
                                      </p:cBhvr>
                                    </p:animEffect>
                                    <p:anim calcmode="lin" valueType="num">
                                      <p:cBhvr>
                                        <p:cTn id="8" dur="1000" fill="hold"/>
                                        <p:tgtEl>
                                          <p:spTgt spid="81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1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195">
                                            <p:txEl>
                                              <p:pRg st="1" end="1"/>
                                            </p:txEl>
                                          </p:spTgt>
                                        </p:tgtEl>
                                        <p:attrNameLst>
                                          <p:attrName>style.visibility</p:attrName>
                                        </p:attrNameLst>
                                      </p:cBhvr>
                                      <p:to>
                                        <p:strVal val="visible"/>
                                      </p:to>
                                    </p:set>
                                    <p:animEffect transition="in" filter="fade">
                                      <p:cBhvr>
                                        <p:cTn id="14" dur="1000"/>
                                        <p:tgtEl>
                                          <p:spTgt spid="8195">
                                            <p:txEl>
                                              <p:pRg st="1" end="1"/>
                                            </p:txEl>
                                          </p:spTgt>
                                        </p:tgtEl>
                                      </p:cBhvr>
                                    </p:animEffect>
                                    <p:anim calcmode="lin" valueType="num">
                                      <p:cBhvr>
                                        <p:cTn id="15" dur="1000" fill="hold"/>
                                        <p:tgtEl>
                                          <p:spTgt spid="819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1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195">
                                            <p:txEl>
                                              <p:pRg st="2" end="2"/>
                                            </p:txEl>
                                          </p:spTgt>
                                        </p:tgtEl>
                                        <p:attrNameLst>
                                          <p:attrName>style.visibility</p:attrName>
                                        </p:attrNameLst>
                                      </p:cBhvr>
                                      <p:to>
                                        <p:strVal val="visible"/>
                                      </p:to>
                                    </p:set>
                                    <p:animEffect transition="in" filter="fade">
                                      <p:cBhvr>
                                        <p:cTn id="21" dur="1000"/>
                                        <p:tgtEl>
                                          <p:spTgt spid="8195">
                                            <p:txEl>
                                              <p:pRg st="2" end="2"/>
                                            </p:txEl>
                                          </p:spTgt>
                                        </p:tgtEl>
                                      </p:cBhvr>
                                    </p:animEffect>
                                    <p:anim calcmode="lin" valueType="num">
                                      <p:cBhvr>
                                        <p:cTn id="22" dur="1000" fill="hold"/>
                                        <p:tgtEl>
                                          <p:spTgt spid="819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19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152400"/>
            <a:ext cx="7772400" cy="1143000"/>
          </a:xfrm>
        </p:spPr>
        <p:txBody>
          <a:bodyPr/>
          <a:lstStyle/>
          <a:p>
            <a:pPr eaLnBrk="1" hangingPunct="1"/>
            <a:r>
              <a:rPr lang="en-US" altLang="en-US" dirty="0">
                <a:solidFill>
                  <a:srgbClr val="99FF33"/>
                </a:solidFill>
              </a:rPr>
              <a:t>Vocabulary to know:</a:t>
            </a:r>
          </a:p>
        </p:txBody>
      </p:sp>
      <p:sp>
        <p:nvSpPr>
          <p:cNvPr id="37891" name="Rectangle 3"/>
          <p:cNvSpPr>
            <a:spLocks noGrp="1" noChangeArrowheads="1"/>
          </p:cNvSpPr>
          <p:nvPr>
            <p:ph type="body" idx="1"/>
          </p:nvPr>
        </p:nvSpPr>
        <p:spPr>
          <a:xfrm>
            <a:off x="685800" y="1676400"/>
            <a:ext cx="8001000" cy="4114800"/>
          </a:xfrm>
        </p:spPr>
        <p:txBody>
          <a:bodyPr/>
          <a:lstStyle/>
          <a:p>
            <a:pPr eaLnBrk="1" hangingPunct="1"/>
            <a:r>
              <a:rPr lang="en-US" altLang="en-US" sz="3600" b="1" u="sng" dirty="0">
                <a:ln>
                  <a:solidFill>
                    <a:schemeClr val="tx1"/>
                  </a:solidFill>
                </a:ln>
                <a:solidFill>
                  <a:srgbClr val="FF0000"/>
                </a:solidFill>
              </a:rPr>
              <a:t>Excommunication</a:t>
            </a:r>
            <a:r>
              <a:rPr lang="en-US" altLang="en-US" sz="3600" b="1" dirty="0">
                <a:ln>
                  <a:solidFill>
                    <a:schemeClr val="tx1"/>
                  </a:solidFill>
                </a:ln>
                <a:solidFill>
                  <a:srgbClr val="FF0000"/>
                </a:solidFill>
              </a:rPr>
              <a:t> </a:t>
            </a:r>
            <a:r>
              <a:rPr lang="en-US" altLang="en-US" sz="3600" b="1" dirty="0">
                <a:solidFill>
                  <a:srgbClr val="FFFF00"/>
                </a:solidFill>
              </a:rPr>
              <a:t>- removing someone’s membership to a church. (kick them out!)</a:t>
            </a:r>
          </a:p>
          <a:p>
            <a:pPr eaLnBrk="1" hangingPunct="1"/>
            <a:r>
              <a:rPr lang="en-US" altLang="en-US" sz="3600" b="1" u="sng" dirty="0">
                <a:ln>
                  <a:solidFill>
                    <a:schemeClr val="tx1"/>
                  </a:solidFill>
                </a:ln>
                <a:solidFill>
                  <a:srgbClr val="FF0000"/>
                </a:solidFill>
              </a:rPr>
              <a:t>Salvation</a:t>
            </a:r>
            <a:r>
              <a:rPr lang="en-US" altLang="en-US" sz="3600" b="1" dirty="0">
                <a:ln>
                  <a:solidFill>
                    <a:schemeClr val="tx1"/>
                  </a:solidFill>
                </a:ln>
                <a:solidFill>
                  <a:srgbClr val="FF0000"/>
                </a:solidFill>
              </a:rPr>
              <a:t> </a:t>
            </a:r>
            <a:r>
              <a:rPr lang="en-US" altLang="en-US" sz="3600" b="1" dirty="0">
                <a:solidFill>
                  <a:srgbClr val="FFFF00"/>
                </a:solidFill>
              </a:rPr>
              <a:t>– taking away sin so people can go to Heaven.</a:t>
            </a:r>
          </a:p>
          <a:p>
            <a:pPr eaLnBrk="1" hangingPunct="1"/>
            <a:r>
              <a:rPr lang="en-US" altLang="en-US" sz="3600" b="1" u="sng" dirty="0">
                <a:ln>
                  <a:solidFill>
                    <a:schemeClr val="tx1"/>
                  </a:solidFill>
                </a:ln>
                <a:solidFill>
                  <a:srgbClr val="FF0000"/>
                </a:solidFill>
              </a:rPr>
              <a:t>Cathedral</a:t>
            </a:r>
            <a:r>
              <a:rPr lang="en-US" altLang="en-US" sz="3600" b="1" dirty="0">
                <a:ln>
                  <a:solidFill>
                    <a:schemeClr val="tx1"/>
                  </a:solidFill>
                </a:ln>
                <a:solidFill>
                  <a:srgbClr val="FF0000"/>
                </a:solidFill>
              </a:rPr>
              <a:t> </a:t>
            </a:r>
            <a:r>
              <a:rPr lang="en-US" altLang="en-US" sz="3600" b="1" dirty="0">
                <a:solidFill>
                  <a:srgbClr val="FFFF00"/>
                </a:solidFill>
              </a:rPr>
              <a:t>- a large church building</a:t>
            </a:r>
            <a:endParaRPr lang="en-US" altLang="en-US" sz="3600" b="1" u="sng" dirty="0">
              <a:solidFill>
                <a:srgbClr val="FFFF00"/>
              </a:solidFill>
            </a:endParaRPr>
          </a:p>
        </p:txBody>
      </p:sp>
      <p:pic>
        <p:nvPicPr>
          <p:cNvPr id="37894" name="Picture 6" descr="ninja_kick_hg_clr_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3352800"/>
            <a:ext cx="2667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5" descr="ninja_kick_hg_cl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3352800"/>
            <a:ext cx="2667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MSj01088.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8">
            <a:extLst>
              <a:ext uri="{28A0092B-C50C-407E-A947-70E740481C1C}">
                <a14:useLocalDpi xmlns:a14="http://schemas.microsoft.com/office/drawing/2010/main" val="0"/>
              </a:ext>
            </a:extLst>
          </a:blip>
          <a:srcRect/>
          <a:stretch>
            <a:fillRect/>
          </a:stretch>
        </p:blipFill>
        <p:spPr bwMode="auto">
          <a:xfrm>
            <a:off x="4800600" y="6858000"/>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2" descr="uplifted_hands_lg_cl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38200" y="381000"/>
            <a:ext cx="2085975"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Picture 13" descr="church_glowing_sky_lg_cl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6634162" y="152400"/>
            <a:ext cx="2205038"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s://upload.wikimedia.org/wikipedia/commons/7/73/Fra_Angelico_031.jpg"/>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6383" b="100000" l="0" r="100000">
                        <a14:foregroundMark x1="28557" y1="21232" x2="29150" y2="31686"/>
                        <a14:foregroundMark x1="71542" y1="25608" x2="65613" y2="51864"/>
                        <a14:backgroundMark x1="24704" y1="20259" x2="21739" y2="37277"/>
                        <a14:backgroundMark x1="13142" y1="52836" x2="13142" y2="59157"/>
                        <a14:backgroundMark x1="95850" y1="35089" x2="96443" y2="68882"/>
                        <a14:backgroundMark x1="1877" y1="67180" x2="988" y2="67666"/>
                        <a14:backgroundMark x1="75395" y1="24878" x2="64427" y2="10049"/>
                        <a14:backgroundMark x1="23814" y1="32901" x2="24704" y2="4092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412303" y="5879323"/>
            <a:ext cx="752435" cy="9786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068610" y="6430696"/>
            <a:ext cx="1302986" cy="369332"/>
          </a:xfrm>
          <a:prstGeom prst="rect">
            <a:avLst/>
          </a:prstGeom>
          <a:noFill/>
        </p:spPr>
        <p:txBody>
          <a:bodyPr wrap="square" rtlCol="0">
            <a:spAutoFit/>
          </a:bodyPr>
          <a:lstStyle/>
          <a:p>
            <a:r>
              <a:rPr lang="en-US" dirty="0"/>
              <a:t>St. Benedict</a:t>
            </a:r>
          </a:p>
        </p:txBody>
      </p:sp>
      <p:pic>
        <p:nvPicPr>
          <p:cNvPr id="12" name="Picture 2" descr="http://opengameart.org/sites/default/files/spellun-sprit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1038783" y="6123454"/>
            <a:ext cx="895351"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177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diamond(in)">
                                      <p:cBhvr>
                                        <p:cTn id="7" dur="2000"/>
                                        <p:tgtEl>
                                          <p:spTgt spid="37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7893"/>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MSj00749970000[1].wav"/>
                                        </p:tgtEl>
                                      </p:cMediaNode>
                                    </p:audio>
                                  </p:subTnLst>
                                </p:cTn>
                              </p:par>
                              <p:par>
                                <p:cTn id="12" presetID="1" presetClass="exit" presetSubtype="0" fill="hold" nodeType="withEffect">
                                  <p:stCondLst>
                                    <p:cond delay="0"/>
                                  </p:stCondLst>
                                  <p:childTnLst>
                                    <p:set>
                                      <p:cBhvr>
                                        <p:cTn id="13" dur="1" fill="hold">
                                          <p:stCondLst>
                                            <p:cond delay="0"/>
                                          </p:stCondLst>
                                        </p:cTn>
                                        <p:tgtEl>
                                          <p:spTgt spid="37894"/>
                                        </p:tgtEl>
                                        <p:attrNameLst>
                                          <p:attrName>style.visibility</p:attrName>
                                        </p:attrNameLst>
                                      </p:cBhvr>
                                      <p:to>
                                        <p:strVal val="hidden"/>
                                      </p:to>
                                    </p:set>
                                  </p:childTnLst>
                                </p:cTn>
                              </p:par>
                            </p:childTnLst>
                          </p:cTn>
                        </p:par>
                        <p:par>
                          <p:cTn id="14" fill="hold" nodeType="afterGroup">
                            <p:stCondLst>
                              <p:cond delay="0"/>
                            </p:stCondLst>
                            <p:childTnLst>
                              <p:par>
                                <p:cTn id="15" presetID="1" presetClass="mediacall" presetSubtype="0" fill="hold" nodeType="afterEffect">
                                  <p:stCondLst>
                                    <p:cond delay="0"/>
                                  </p:stCondLst>
                                  <p:childTnLst>
                                    <p:cmd type="call" cmd="playFrom(0.0)">
                                      <p:cBhvr>
                                        <p:cTn id="16" dur="325" fill="hold"/>
                                        <p:tgtEl>
                                          <p:spTgt spid="37899"/>
                                        </p:tgtEl>
                                      </p:cBhvr>
                                    </p:cmd>
                                  </p:childTnLst>
                                </p:cTn>
                              </p:par>
                            </p:childTnLst>
                          </p:cTn>
                        </p:par>
                        <p:par>
                          <p:cTn id="17" fill="hold" nodeType="afterGroup">
                            <p:stCondLst>
                              <p:cond delay="325"/>
                            </p:stCondLst>
                            <p:childTnLst>
                              <p:par>
                                <p:cTn id="18" presetID="2" presetClass="exit" presetSubtype="4" fill="hold" nodeType="afterEffect">
                                  <p:stCondLst>
                                    <p:cond delay="1500"/>
                                  </p:stCondLst>
                                  <p:childTnLst>
                                    <p:anim calcmode="lin" valueType="num">
                                      <p:cBhvr additive="base">
                                        <p:cTn id="19" dur="500"/>
                                        <p:tgtEl>
                                          <p:spTgt spid="37893"/>
                                        </p:tgtEl>
                                        <p:attrNameLst>
                                          <p:attrName>ppt_x</p:attrName>
                                        </p:attrNameLst>
                                      </p:cBhvr>
                                      <p:tavLst>
                                        <p:tav tm="0">
                                          <p:val>
                                            <p:strVal val="ppt_x"/>
                                          </p:val>
                                        </p:tav>
                                        <p:tav tm="100000">
                                          <p:val>
                                            <p:strVal val="ppt_x"/>
                                          </p:val>
                                        </p:tav>
                                      </p:tavLst>
                                    </p:anim>
                                    <p:anim calcmode="lin" valueType="num">
                                      <p:cBhvr additive="base">
                                        <p:cTn id="20" dur="500"/>
                                        <p:tgtEl>
                                          <p:spTgt spid="37893"/>
                                        </p:tgtEl>
                                        <p:attrNameLst>
                                          <p:attrName>ppt_y</p:attrName>
                                        </p:attrNameLst>
                                      </p:cBhvr>
                                      <p:tavLst>
                                        <p:tav tm="0">
                                          <p:val>
                                            <p:strVal val="ppt_y"/>
                                          </p:val>
                                        </p:tav>
                                        <p:tav tm="100000">
                                          <p:val>
                                            <p:strVal val="1+ppt_h/2"/>
                                          </p:val>
                                        </p:tav>
                                      </p:tavLst>
                                    </p:anim>
                                    <p:set>
                                      <p:cBhvr>
                                        <p:cTn id="21" dur="1" fill="hold">
                                          <p:stCondLst>
                                            <p:cond delay="499"/>
                                          </p:stCondLst>
                                        </p:cTn>
                                        <p:tgtEl>
                                          <p:spTgt spid="37893"/>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grpId="0" nodeType="clickEffect">
                                  <p:stCondLst>
                                    <p:cond delay="0"/>
                                  </p:stCondLst>
                                  <p:childTnLst>
                                    <p:set>
                                      <p:cBhvr>
                                        <p:cTn id="25" dur="1" fill="hold">
                                          <p:stCondLst>
                                            <p:cond delay="0"/>
                                          </p:stCondLst>
                                        </p:cTn>
                                        <p:tgtEl>
                                          <p:spTgt spid="37891">
                                            <p:txEl>
                                              <p:pRg st="1" end="1"/>
                                            </p:txEl>
                                          </p:spTgt>
                                        </p:tgtEl>
                                        <p:attrNameLst>
                                          <p:attrName>style.visibility</p:attrName>
                                        </p:attrNameLst>
                                      </p:cBhvr>
                                      <p:to>
                                        <p:strVal val="visible"/>
                                      </p:to>
                                    </p:set>
                                    <p:animEffect transition="in" filter="diamond(in)">
                                      <p:cBhvr>
                                        <p:cTn id="26" dur="2000"/>
                                        <p:tgtEl>
                                          <p:spTgt spid="37891">
                                            <p:txEl>
                                              <p:pRg st="1" end="1"/>
                                            </p:txEl>
                                          </p:spTgt>
                                        </p:tgtEl>
                                      </p:cBhvr>
                                    </p:animEffect>
                                  </p:childTnLst>
                                </p:cTn>
                              </p:par>
                              <p:par>
                                <p:cTn id="27" presetID="42" presetClass="entr" presetSubtype="0" fill="hold" nodeType="withEffect">
                                  <p:stCondLst>
                                    <p:cond delay="0"/>
                                  </p:stCondLst>
                                  <p:childTnLst>
                                    <p:set>
                                      <p:cBhvr>
                                        <p:cTn id="28" dur="1" fill="hold">
                                          <p:stCondLst>
                                            <p:cond delay="0"/>
                                          </p:stCondLst>
                                        </p:cTn>
                                        <p:tgtEl>
                                          <p:spTgt spid="37900"/>
                                        </p:tgtEl>
                                        <p:attrNameLst>
                                          <p:attrName>style.visibility</p:attrName>
                                        </p:attrNameLst>
                                      </p:cBhvr>
                                      <p:to>
                                        <p:strVal val="visible"/>
                                      </p:to>
                                    </p:set>
                                    <p:animEffect transition="in" filter="fade">
                                      <p:cBhvr>
                                        <p:cTn id="29" dur="1000"/>
                                        <p:tgtEl>
                                          <p:spTgt spid="37900"/>
                                        </p:tgtEl>
                                      </p:cBhvr>
                                    </p:animEffect>
                                    <p:anim calcmode="lin" valueType="num">
                                      <p:cBhvr>
                                        <p:cTn id="30" dur="1000" fill="hold"/>
                                        <p:tgtEl>
                                          <p:spTgt spid="37900"/>
                                        </p:tgtEl>
                                        <p:attrNameLst>
                                          <p:attrName>ppt_x</p:attrName>
                                        </p:attrNameLst>
                                      </p:cBhvr>
                                      <p:tavLst>
                                        <p:tav tm="0">
                                          <p:val>
                                            <p:strVal val="#ppt_x"/>
                                          </p:val>
                                        </p:tav>
                                        <p:tav tm="100000">
                                          <p:val>
                                            <p:strVal val="#ppt_x"/>
                                          </p:val>
                                        </p:tav>
                                      </p:tavLst>
                                    </p:anim>
                                    <p:anim calcmode="lin" valueType="num">
                                      <p:cBhvr>
                                        <p:cTn id="31" dur="1000" fill="hold"/>
                                        <p:tgtEl>
                                          <p:spTgt spid="37900"/>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ntr" presetSubtype="16" fill="hold" grpId="0" nodeType="clickEffect">
                                  <p:stCondLst>
                                    <p:cond delay="0"/>
                                  </p:stCondLst>
                                  <p:childTnLst>
                                    <p:set>
                                      <p:cBhvr>
                                        <p:cTn id="35" dur="1" fill="hold">
                                          <p:stCondLst>
                                            <p:cond delay="0"/>
                                          </p:stCondLst>
                                        </p:cTn>
                                        <p:tgtEl>
                                          <p:spTgt spid="37891">
                                            <p:txEl>
                                              <p:pRg st="2" end="2"/>
                                            </p:txEl>
                                          </p:spTgt>
                                        </p:tgtEl>
                                        <p:attrNameLst>
                                          <p:attrName>style.visibility</p:attrName>
                                        </p:attrNameLst>
                                      </p:cBhvr>
                                      <p:to>
                                        <p:strVal val="visible"/>
                                      </p:to>
                                    </p:set>
                                    <p:animEffect transition="in" filter="diamond(in)">
                                      <p:cBhvr>
                                        <p:cTn id="36" dur="2000"/>
                                        <p:tgtEl>
                                          <p:spTgt spid="37891">
                                            <p:txEl>
                                              <p:pRg st="2" end="2"/>
                                            </p:txEl>
                                          </p:spTgt>
                                        </p:tgtEl>
                                      </p:cBhvr>
                                    </p:animEffect>
                                  </p:childTnLst>
                                </p:cTn>
                              </p:par>
                              <p:par>
                                <p:cTn id="37" presetID="4" presetClass="exit" presetSubtype="16" fill="hold" nodeType="withEffect">
                                  <p:stCondLst>
                                    <p:cond delay="0"/>
                                  </p:stCondLst>
                                  <p:childTnLst>
                                    <p:animEffect transition="out" filter="box(in)">
                                      <p:cBhvr>
                                        <p:cTn id="38" dur="500"/>
                                        <p:tgtEl>
                                          <p:spTgt spid="37900"/>
                                        </p:tgtEl>
                                      </p:cBhvr>
                                    </p:animEffect>
                                    <p:set>
                                      <p:cBhvr>
                                        <p:cTn id="39" dur="1" fill="hold">
                                          <p:stCondLst>
                                            <p:cond delay="499"/>
                                          </p:stCondLst>
                                        </p:cTn>
                                        <p:tgtEl>
                                          <p:spTgt spid="37900"/>
                                        </p:tgtEl>
                                        <p:attrNameLst>
                                          <p:attrName>style.visibility</p:attrName>
                                        </p:attrNameLst>
                                      </p:cBhvr>
                                      <p:to>
                                        <p:strVal val="hidden"/>
                                      </p:to>
                                    </p:set>
                                  </p:childTnLst>
                                </p:cTn>
                              </p:par>
                              <p:par>
                                <p:cTn id="40" presetID="55" presetClass="entr" presetSubtype="0" fill="hold" nodeType="withEffect">
                                  <p:stCondLst>
                                    <p:cond delay="0"/>
                                  </p:stCondLst>
                                  <p:childTnLst>
                                    <p:set>
                                      <p:cBhvr>
                                        <p:cTn id="41" dur="1" fill="hold">
                                          <p:stCondLst>
                                            <p:cond delay="0"/>
                                          </p:stCondLst>
                                        </p:cTn>
                                        <p:tgtEl>
                                          <p:spTgt spid="37901"/>
                                        </p:tgtEl>
                                        <p:attrNameLst>
                                          <p:attrName>style.visibility</p:attrName>
                                        </p:attrNameLst>
                                      </p:cBhvr>
                                      <p:to>
                                        <p:strVal val="visible"/>
                                      </p:to>
                                    </p:set>
                                    <p:anim calcmode="lin" valueType="num">
                                      <p:cBhvr>
                                        <p:cTn id="42" dur="1000" fill="hold"/>
                                        <p:tgtEl>
                                          <p:spTgt spid="37901"/>
                                        </p:tgtEl>
                                        <p:attrNameLst>
                                          <p:attrName>ppt_w</p:attrName>
                                        </p:attrNameLst>
                                      </p:cBhvr>
                                      <p:tavLst>
                                        <p:tav tm="0">
                                          <p:val>
                                            <p:strVal val="#ppt_w*0.70"/>
                                          </p:val>
                                        </p:tav>
                                        <p:tav tm="100000">
                                          <p:val>
                                            <p:strVal val="#ppt_w"/>
                                          </p:val>
                                        </p:tav>
                                      </p:tavLst>
                                    </p:anim>
                                    <p:anim calcmode="lin" valueType="num">
                                      <p:cBhvr>
                                        <p:cTn id="43" dur="1000" fill="hold"/>
                                        <p:tgtEl>
                                          <p:spTgt spid="37901"/>
                                        </p:tgtEl>
                                        <p:attrNameLst>
                                          <p:attrName>ppt_h</p:attrName>
                                        </p:attrNameLst>
                                      </p:cBhvr>
                                      <p:tavLst>
                                        <p:tav tm="0">
                                          <p:val>
                                            <p:strVal val="#ppt_h"/>
                                          </p:val>
                                        </p:tav>
                                        <p:tav tm="100000">
                                          <p:val>
                                            <p:strVal val="#ppt_h"/>
                                          </p:val>
                                        </p:tav>
                                      </p:tavLst>
                                    </p:anim>
                                    <p:animEffect transition="in" filter="fade">
                                      <p:cBhvr>
                                        <p:cTn id="44" dur="1000"/>
                                        <p:tgtEl>
                                          <p:spTgt spid="3790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45" fill="hold" display="0">
                  <p:stCondLst>
                    <p:cond delay="indefinite"/>
                  </p:stCondLst>
                  <p:endCondLst>
                    <p:cond evt="onNext" delay="0">
                      <p:tgtEl>
                        <p:sldTgt/>
                      </p:tgtEl>
                    </p:cond>
                    <p:cond evt="onPrev" delay="0">
                      <p:tgtEl>
                        <p:sldTgt/>
                      </p:tgtEl>
                    </p:cond>
                    <p:cond evt="onStopAudio" delay="0">
                      <p:tgtEl>
                        <p:sldTgt/>
                      </p:tgtEl>
                    </p:cond>
                  </p:endCondLst>
                </p:cTn>
                <p:tgtEl>
                  <p:spTgt spid="37899"/>
                </p:tgtEl>
              </p:cMediaNode>
            </p:audio>
          </p:childTnLst>
        </p:cTn>
      </p:par>
    </p:tnLst>
    <p:bldLst>
      <p:bldP spid="3789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tory Tim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0144"/>
            <a:ext cx="9144000" cy="6858000"/>
          </a:xfrm>
          <a:prstGeom prst="rect">
            <a:avLst/>
          </a:prstGeom>
        </p:spPr>
      </p:pic>
      <p:grpSp>
        <p:nvGrpSpPr>
          <p:cNvPr id="3" name="Group 2"/>
          <p:cNvGrpSpPr/>
          <p:nvPr/>
        </p:nvGrpSpPr>
        <p:grpSpPr>
          <a:xfrm>
            <a:off x="-783767" y="5870612"/>
            <a:ext cx="10804068" cy="1496836"/>
            <a:chOff x="-783767" y="5870612"/>
            <a:chExt cx="10804068" cy="1496836"/>
          </a:xfrm>
        </p:grpSpPr>
        <p:sp>
          <p:nvSpPr>
            <p:cNvPr id="4" name="Freeform 3"/>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http://ih3.redbubble.net/image.10683460.1809/flat,550x550,075,f.jp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6" name="TextBox 5"/>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pic>
        <p:nvPicPr>
          <p:cNvPr id="7" name="Picture 2" descr="https://upload.wikimedia.org/wikipedia/commons/7/73/Fra_Angelico_031.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6383" b="100000" l="0" r="100000">
                        <a14:foregroundMark x1="28557" y1="21232" x2="29150" y2="31686"/>
                        <a14:foregroundMark x1="71542" y1="25608" x2="65613" y2="51864"/>
                        <a14:backgroundMark x1="24704" y1="20259" x2="21739" y2="37277"/>
                        <a14:backgroundMark x1="13142" y1="52836" x2="13142" y2="59157"/>
                        <a14:backgroundMark x1="95850" y1="35089" x2="96443" y2="68882"/>
                        <a14:backgroundMark x1="1877" y1="67180" x2="988" y2="67666"/>
                        <a14:backgroundMark x1="75395" y1="24878" x2="64427" y2="10049"/>
                        <a14:backgroundMark x1="23814" y1="32901" x2="24704" y2="4092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412303" y="5879323"/>
            <a:ext cx="752435" cy="9786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68610" y="6430696"/>
            <a:ext cx="1302986" cy="369332"/>
          </a:xfrm>
          <a:prstGeom prst="rect">
            <a:avLst/>
          </a:prstGeom>
          <a:noFill/>
        </p:spPr>
        <p:txBody>
          <a:bodyPr wrap="square" rtlCol="0">
            <a:spAutoFit/>
          </a:bodyPr>
          <a:lstStyle/>
          <a:p>
            <a:r>
              <a:rPr lang="en-US" dirty="0"/>
              <a:t>St. Benedict</a:t>
            </a:r>
          </a:p>
        </p:txBody>
      </p:sp>
      <p:sp>
        <p:nvSpPr>
          <p:cNvPr id="9" name="TextBox 8"/>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11" name="Picture 2" descr="http://opengameart.org/sites/default/files/spellun-spri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38783" y="6123454"/>
            <a:ext cx="895351"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50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3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upload.wikimedia.org/wikipedia/commons/d/d4/Heiligenkreuz.St._Benedi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217" y="289501"/>
            <a:ext cx="3075588" cy="50614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h09.deviantart.net/fs43/PRE/i/2010/279/8/7/brick_wall_texture_by_redwolf518-d20887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6" y="0"/>
            <a:ext cx="9398040" cy="64306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upload.wikimedia.org/wikipedia/commons/d/d4/Heiligenkreuz.St._Benedic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217" y="285505"/>
            <a:ext cx="3075587" cy="5061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aintbenedictparish.org/church/stained_glass/newhai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138" y="360797"/>
            <a:ext cx="1943744" cy="51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aintbenedictparish.org/church/stained_glass/new_anselm.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9998" y="341597"/>
            <a:ext cx="1925946" cy="50614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saintbenedictparish.org/church/stained_glass/new_anselm.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3371" y="204544"/>
            <a:ext cx="3243783" cy="527075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783767" y="5870612"/>
            <a:ext cx="10804068" cy="1496836"/>
            <a:chOff x="-783767" y="5870612"/>
            <a:chExt cx="10804068" cy="1496836"/>
          </a:xfrm>
        </p:grpSpPr>
        <p:sp>
          <p:nvSpPr>
            <p:cNvPr id="16" name="Freeform 15"/>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8" descr="http://ih3.redbubble.net/image.10683460.1809/flat,550x550,075,f.jp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18" name="TextBox 17"/>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pic>
        <p:nvPicPr>
          <p:cNvPr id="19" name="Picture 2" descr="https://upload.wikimedia.org/wikipedia/commons/7/73/Fra_Angelico_031.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383" b="100000" l="0" r="100000">
                        <a14:foregroundMark x1="28557" y1="21232" x2="29150" y2="31686"/>
                        <a14:foregroundMark x1="71542" y1="25608" x2="65613" y2="51864"/>
                        <a14:backgroundMark x1="24704" y1="20259" x2="21739" y2="37277"/>
                        <a14:backgroundMark x1="13142" y1="52836" x2="13142" y2="59157"/>
                        <a14:backgroundMark x1="95850" y1="35089" x2="96443" y2="68882"/>
                        <a14:backgroundMark x1="1877" y1="67180" x2="988" y2="67666"/>
                        <a14:backgroundMark x1="75395" y1="24878" x2="64427" y2="10049"/>
                        <a14:backgroundMark x1="23814" y1="32901" x2="24704" y2="4092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412303" y="5879323"/>
            <a:ext cx="752435" cy="97867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068610" y="6430696"/>
            <a:ext cx="1302986" cy="369332"/>
          </a:xfrm>
          <a:prstGeom prst="rect">
            <a:avLst/>
          </a:prstGeom>
          <a:noFill/>
        </p:spPr>
        <p:txBody>
          <a:bodyPr wrap="square" rtlCol="0">
            <a:spAutoFit/>
          </a:bodyPr>
          <a:lstStyle/>
          <a:p>
            <a:r>
              <a:rPr lang="en-US" dirty="0"/>
              <a:t>St. Benedict</a:t>
            </a:r>
          </a:p>
        </p:txBody>
      </p:sp>
      <p:sp>
        <p:nvSpPr>
          <p:cNvPr id="21" name="TextBox 20"/>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22" name="Picture 2" descr="http://opengameart.org/sites/default/files/spellun-sprit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24555" y="6112024"/>
            <a:ext cx="89535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64776" y="5527249"/>
            <a:ext cx="4386895" cy="584775"/>
          </a:xfrm>
          <a:prstGeom prst="rect">
            <a:avLst/>
          </a:prstGeom>
          <a:noFill/>
        </p:spPr>
        <p:txBody>
          <a:bodyPr wrap="square" rtlCol="0">
            <a:spAutoFit/>
          </a:bodyPr>
          <a:lstStyle/>
          <a:p>
            <a:pPr algn="ctr"/>
            <a:r>
              <a:rPr lang="en-US" sz="3200" dirty="0">
                <a:ln>
                  <a:solidFill>
                    <a:schemeClr val="tx1"/>
                  </a:solidFill>
                </a:ln>
                <a:solidFill>
                  <a:srgbClr val="00FF00"/>
                </a:solidFill>
              </a:rPr>
              <a:t>Saint Benedict</a:t>
            </a:r>
          </a:p>
        </p:txBody>
      </p:sp>
    </p:spTree>
    <p:extLst>
      <p:ext uri="{BB962C8B-B14F-4D97-AF65-F5344CB8AC3E}">
        <p14:creationId xmlns:p14="http://schemas.microsoft.com/office/powerpoint/2010/main" val="197194530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moving_clouds_wmv.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bright="40000"/>
          </a:blip>
          <a:srcRect b="40260"/>
          <a:stretch/>
        </p:blipFill>
        <p:spPr>
          <a:xfrm>
            <a:off x="4620562" y="3197965"/>
            <a:ext cx="4427278" cy="1983635"/>
          </a:xfrm>
          <a:prstGeom prst="rect">
            <a:avLst/>
          </a:prstGeom>
        </p:spPr>
      </p:pic>
      <p:grpSp>
        <p:nvGrpSpPr>
          <p:cNvPr id="20" name="Group 19"/>
          <p:cNvGrpSpPr/>
          <p:nvPr/>
        </p:nvGrpSpPr>
        <p:grpSpPr>
          <a:xfrm>
            <a:off x="4632154" y="4918791"/>
            <a:ext cx="4423879" cy="1270655"/>
            <a:chOff x="4649246" y="4918791"/>
            <a:chExt cx="4423879" cy="1270655"/>
          </a:xfrm>
        </p:grpSpPr>
        <p:pic>
          <p:nvPicPr>
            <p:cNvPr id="2054"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0065" y="555653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2980" y="5555110"/>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738" y="5552307"/>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9743" y="555201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3748" y="555171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7753" y="5551425"/>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1758" y="555113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40210" y="554924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9246" y="492607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2161" y="4924658"/>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4919" y="4921855"/>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8924" y="492156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2929" y="4921267"/>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6934" y="492097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0939" y="492067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39391" y="4918791"/>
              <a:ext cx="632915" cy="6329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4631335" y="4319613"/>
            <a:ext cx="4423879" cy="1270655"/>
            <a:chOff x="4649246" y="4918791"/>
            <a:chExt cx="4423879" cy="1270655"/>
          </a:xfrm>
        </p:grpSpPr>
        <p:pic>
          <p:nvPicPr>
            <p:cNvPr id="43"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0065" y="555653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2980" y="5555110"/>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738" y="5552307"/>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9743" y="555201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3748" y="555171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7753" y="5551425"/>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1758" y="555113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40210" y="554924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9246" y="492607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2161" y="4924658"/>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4919" y="4921855"/>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8924" y="492156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2929" y="4921267"/>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6934" y="492097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0939" y="492067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http://4.bp.blogspot.com/-ggkSFkq3ky4/UXO1HwBEtZI/AAAAAAAAM9M/JuxFjeDrJwk/s1600/Sprite_FX_Grass_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39391" y="4918791"/>
              <a:ext cx="632915" cy="632915"/>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4" descr="http://www.historyanswers.co.uk/wp-content/uploads/2013/07/Mon.jpg"/>
          <p:cNvPicPr>
            <a:picLocks noChangeAspect="1" noChangeArrowheads="1"/>
          </p:cNvPicPr>
          <p:nvPr/>
        </p:nvPicPr>
        <p:blipFill rotWithShape="1">
          <a:blip r:embed="rId7">
            <a:extLst>
              <a:ext uri="{28A0092B-C50C-407E-A947-70E740481C1C}">
                <a14:useLocalDpi xmlns:a14="http://schemas.microsoft.com/office/drawing/2010/main" val="0"/>
              </a:ext>
            </a:extLst>
          </a:blip>
          <a:srcRect r="920" b="4389"/>
          <a:stretch/>
        </p:blipFill>
        <p:spPr bwMode="auto">
          <a:xfrm>
            <a:off x="4630280" y="3192136"/>
            <a:ext cx="4423772" cy="2991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2" descr="http://cdn.xl.thumbs.canstockphoto.com/canstock23863674.jpg"/>
          <p:cNvPicPr>
            <a:picLocks noChangeAspect="1" noChangeArrowheads="1"/>
          </p:cNvPicPr>
          <p:nvPr/>
        </p:nvPicPr>
        <p:blipFill rotWithShape="1">
          <a:blip r:embed="rId8">
            <a:extLst>
              <a:ext uri="{28A0092B-C50C-407E-A947-70E740481C1C}">
                <a14:useLocalDpi xmlns:a14="http://schemas.microsoft.com/office/drawing/2010/main" val="0"/>
              </a:ext>
            </a:extLst>
          </a:blip>
          <a:srcRect t="5057" b="15044"/>
          <a:stretch/>
        </p:blipFill>
        <p:spPr bwMode="auto">
          <a:xfrm>
            <a:off x="4638351" y="229409"/>
            <a:ext cx="4415700" cy="28637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0" name="Picture 2" descr="http://4.bp.blogspot.com/-90AmbgkFWCA/Uu-HWWAbkDI/AAAAAAAADXE/St6hyEK_A3I/s1600/subura-rome-illustration.jpg"/>
          <p:cNvPicPr>
            <a:picLocks noChangeAspect="1" noChangeArrowheads="1"/>
          </p:cNvPicPr>
          <p:nvPr/>
        </p:nvPicPr>
        <p:blipFill rotWithShape="1">
          <a:blip r:embed="rId9">
            <a:extLst>
              <a:ext uri="{28A0092B-C50C-407E-A947-70E740481C1C}">
                <a14:useLocalDpi xmlns:a14="http://schemas.microsoft.com/office/drawing/2010/main" val="0"/>
              </a:ext>
            </a:extLst>
          </a:blip>
          <a:srcRect l="51062" t="3634" r="989" b="1098"/>
          <a:stretch/>
        </p:blipFill>
        <p:spPr bwMode="auto">
          <a:xfrm>
            <a:off x="103358" y="233363"/>
            <a:ext cx="4384421" cy="594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2" descr="http://4.bp.blogspot.com/-90AmbgkFWCA/Uu-HWWAbkDI/AAAAAAAADXE/St6hyEK_A3I/s1600/subura-rome-illustration.jpg"/>
          <p:cNvPicPr>
            <a:picLocks noChangeAspect="1" noChangeArrowheads="1"/>
          </p:cNvPicPr>
          <p:nvPr/>
        </p:nvPicPr>
        <p:blipFill rotWithShape="1">
          <a:blip r:embed="rId10">
            <a:extLst>
              <a:ext uri="{28A0092B-C50C-407E-A947-70E740481C1C}">
                <a14:useLocalDpi xmlns:a14="http://schemas.microsoft.com/office/drawing/2010/main" val="0"/>
              </a:ext>
            </a:extLst>
          </a:blip>
          <a:srcRect l="51062" t="3634" r="989" b="1098"/>
          <a:stretch/>
        </p:blipFill>
        <p:spPr bwMode="auto">
          <a:xfrm>
            <a:off x="110034" y="233363"/>
            <a:ext cx="4384421" cy="594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2" descr="https://upload.wikimedia.org/wikipedia/commons/d/d4/Heiligenkreuz.St._Benedict.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5217" y="289501"/>
            <a:ext cx="3075588" cy="5061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4.bp.blogspot.com/-90AmbgkFWCA/Uu-HWWAbkDI/AAAAAAAADXE/St6hyEK_A3I/s1600/subura-rome-illustration.jpg"/>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71756" b="86718" l="86979" r="99167">
                        <a14:foregroundMark x1="91875" y1="74351" x2="91771" y2="77557"/>
                        <a14:foregroundMark x1="92292" y1="73588" x2="91250" y2="74962"/>
                        <a14:foregroundMark x1="92500" y1="73588" x2="93229" y2="78473"/>
                        <a14:foregroundMark x1="92500" y1="75725" x2="89583" y2="76031"/>
                        <a14:foregroundMark x1="89375" y1="76031" x2="88333" y2="78015"/>
                        <a14:foregroundMark x1="92708" y1="76794" x2="94479" y2="79389"/>
                        <a14:foregroundMark x1="95729" y1="74809" x2="93646" y2="78321"/>
                        <a14:foregroundMark x1="97500" y1="76031" x2="96250" y2="81527"/>
                        <a14:backgroundMark x1="93854" y1="72672" x2="93854" y2="75725"/>
                        <a14:backgroundMark x1="93750" y1="73435" x2="98333" y2="72824"/>
                        <a14:backgroundMark x1="98333" y1="75115" x2="95938" y2="72824"/>
                        <a14:backgroundMark x1="94896" y1="72977" x2="94063" y2="75420"/>
                        <a14:backgroundMark x1="98542" y1="72214" x2="88125" y2="72366"/>
                        <a14:backgroundMark x1="98229" y1="72824" x2="97396" y2="74962"/>
                        <a14:backgroundMark x1="94688" y1="73740" x2="97604" y2="73893"/>
                        <a14:backgroundMark x1="96563" y1="73588" x2="96979" y2="74351"/>
                        <a14:backgroundMark x1="96354" y1="74351" x2="97604" y2="74656"/>
                        <a14:backgroundMark x1="98646" y1="72061" x2="98333" y2="74809"/>
                        <a14:backgroundMark x1="98542" y1="72061" x2="87292" y2="71756"/>
                        <a14:backgroundMark x1="94063" y1="72824" x2="87188" y2="72977"/>
                        <a14:backgroundMark x1="89271" y1="72214" x2="87917" y2="75725"/>
                        <a14:backgroundMark x1="87500" y1="71908" x2="87500" y2="76336"/>
                        <a14:backgroundMark x1="92604" y1="73130" x2="92604" y2="73130"/>
                        <a14:backgroundMark x1="92813" y1="72824" x2="93646" y2="74809"/>
                        <a14:backgroundMark x1="91354" y1="72672" x2="90625" y2="74504"/>
                        <a14:backgroundMark x1="92083" y1="72824" x2="90938" y2="73893"/>
                        <a14:backgroundMark x1="90938" y1="74351" x2="90208" y2="75573"/>
                        <a14:backgroundMark x1="90833" y1="75115" x2="89896" y2="74962"/>
                        <a14:backgroundMark x1="91042" y1="72824" x2="89479" y2="75420"/>
                        <a14:backgroundMark x1="90833" y1="73435" x2="87083" y2="73435"/>
                        <a14:backgroundMark x1="90417" y1="74198" x2="86563" y2="74046"/>
                        <a14:backgroundMark x1="90313" y1="74809" x2="86354" y2="74809"/>
                        <a14:backgroundMark x1="90104" y1="75420" x2="86875" y2="75267"/>
                        <a14:backgroundMark x1="89167" y1="74962" x2="87708" y2="77099"/>
                        <a14:backgroundMark x1="88958" y1="75420" x2="87917" y2="77557"/>
                        <a14:backgroundMark x1="87500" y1="74962" x2="87396" y2="77252"/>
                        <a14:backgroundMark x1="87708" y1="77405" x2="87708" y2="77405"/>
                        <a14:backgroundMark x1="96458" y1="74351" x2="96563" y2="75267"/>
                        <a14:backgroundMark x1="96771" y1="74809" x2="98958" y2="75267"/>
                        <a14:backgroundMark x1="98646" y1="72977" x2="98646" y2="76336"/>
                        <a14:backgroundMark x1="92396" y1="71756" x2="99063" y2="71756"/>
                      </a14:backgroundRemoval>
                    </a14:imgEffect>
                  </a14:imgLayer>
                </a14:imgProps>
              </a:ext>
              <a:ext uri="{28A0092B-C50C-407E-A947-70E740481C1C}">
                <a14:useLocalDpi xmlns:a14="http://schemas.microsoft.com/office/drawing/2010/main" val="0"/>
              </a:ext>
            </a:extLst>
          </a:blip>
          <a:srcRect l="87166" t="71974" r="1185" b="13321"/>
          <a:stretch/>
        </p:blipFill>
        <p:spPr bwMode="auto">
          <a:xfrm>
            <a:off x="3409206" y="4492898"/>
            <a:ext cx="1065126" cy="917434"/>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2727643" y="3669770"/>
            <a:ext cx="127002" cy="60757"/>
          </a:xfrm>
          <a:custGeom>
            <a:avLst/>
            <a:gdLst>
              <a:gd name="connsiteX0" fmla="*/ 0 w 139700"/>
              <a:gd name="connsiteY0" fmla="*/ 16933 h 42333"/>
              <a:gd name="connsiteX1" fmla="*/ 135466 w 139700"/>
              <a:gd name="connsiteY1" fmla="*/ 0 h 42333"/>
              <a:gd name="connsiteX2" fmla="*/ 139700 w 139700"/>
              <a:gd name="connsiteY2" fmla="*/ 29633 h 42333"/>
              <a:gd name="connsiteX3" fmla="*/ 127000 w 139700"/>
              <a:gd name="connsiteY3" fmla="*/ 42333 h 42333"/>
              <a:gd name="connsiteX4" fmla="*/ 0 w 139700"/>
              <a:gd name="connsiteY4" fmla="*/ 16933 h 42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42333">
                <a:moveTo>
                  <a:pt x="0" y="16933"/>
                </a:moveTo>
                <a:lnTo>
                  <a:pt x="135466" y="0"/>
                </a:lnTo>
                <a:lnTo>
                  <a:pt x="139700" y="29633"/>
                </a:lnTo>
                <a:lnTo>
                  <a:pt x="127000" y="42333"/>
                </a:lnTo>
                <a:lnTo>
                  <a:pt x="0" y="16933"/>
                </a:lnTo>
                <a:close/>
              </a:path>
            </a:pathLst>
          </a:custGeom>
          <a:solidFill>
            <a:srgbClr val="8B6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10639092">
            <a:off x="2726290" y="3666833"/>
            <a:ext cx="127002" cy="60757"/>
          </a:xfrm>
          <a:custGeom>
            <a:avLst/>
            <a:gdLst>
              <a:gd name="connsiteX0" fmla="*/ 0 w 139700"/>
              <a:gd name="connsiteY0" fmla="*/ 16933 h 42333"/>
              <a:gd name="connsiteX1" fmla="*/ 135466 w 139700"/>
              <a:gd name="connsiteY1" fmla="*/ 0 h 42333"/>
              <a:gd name="connsiteX2" fmla="*/ 139700 w 139700"/>
              <a:gd name="connsiteY2" fmla="*/ 29633 h 42333"/>
              <a:gd name="connsiteX3" fmla="*/ 127000 w 139700"/>
              <a:gd name="connsiteY3" fmla="*/ 42333 h 42333"/>
              <a:gd name="connsiteX4" fmla="*/ 0 w 139700"/>
              <a:gd name="connsiteY4" fmla="*/ 16933 h 42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42333">
                <a:moveTo>
                  <a:pt x="0" y="16933"/>
                </a:moveTo>
                <a:lnTo>
                  <a:pt x="135466" y="0"/>
                </a:lnTo>
                <a:lnTo>
                  <a:pt x="139700" y="29633"/>
                </a:lnTo>
                <a:lnTo>
                  <a:pt x="127000" y="42333"/>
                </a:lnTo>
                <a:lnTo>
                  <a:pt x="0" y="16933"/>
                </a:lnTo>
                <a:close/>
              </a:path>
            </a:pathLst>
          </a:custGeom>
          <a:solidFill>
            <a:srgbClr val="8B6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332411" y="443742"/>
            <a:ext cx="1031219" cy="461665"/>
          </a:xfrm>
          <a:prstGeom prst="rect">
            <a:avLst/>
          </a:prstGeom>
          <a:solidFill>
            <a:schemeClr val="bg1"/>
          </a:solidFill>
          <a:ln>
            <a:solidFill>
              <a:schemeClr val="tx1"/>
            </a:solidFill>
          </a:ln>
        </p:spPr>
        <p:txBody>
          <a:bodyPr wrap="square" rtlCol="0">
            <a:spAutoFit/>
          </a:bodyPr>
          <a:lstStyle/>
          <a:p>
            <a:pPr algn="ctr"/>
            <a:r>
              <a:rPr lang="en-US" sz="1200" dirty="0">
                <a:latin typeface="Comic Book" panose="02000500000000000000" pitchFamily="2" charset="0"/>
              </a:rPr>
              <a:t>Rome</a:t>
            </a:r>
          </a:p>
          <a:p>
            <a:pPr algn="ctr"/>
            <a:r>
              <a:rPr lang="en-US" sz="1200" dirty="0">
                <a:latin typeface="Comic Book" panose="02000500000000000000" pitchFamily="2" charset="0"/>
              </a:rPr>
              <a:t>500 A.D.</a:t>
            </a:r>
          </a:p>
        </p:txBody>
      </p:sp>
      <p:pic>
        <p:nvPicPr>
          <p:cNvPr id="11" name="Picture 2" descr="http://4.bp.blogspot.com/-90AmbgkFWCA/Uu-HWWAbkDI/AAAAAAAADXE/St6hyEK_A3I/s1600/subura-rome-illustration.jpg"/>
          <p:cNvPicPr>
            <a:picLocks noChangeAspect="1" noChangeArrowheads="1"/>
          </p:cNvPicPr>
          <p:nvPr/>
        </p:nvPicPr>
        <p:blipFill rotWithShape="1">
          <a:blip r:embed="rId14">
            <a:extLst>
              <a:ext uri="{BEBA8EAE-BF5A-486C-A8C5-ECC9F3942E4B}">
                <a14:imgProps xmlns:a14="http://schemas.microsoft.com/office/drawing/2010/main">
                  <a14:imgLayer r:embed="rId13">
                    <a14:imgEffect>
                      <a14:backgroundRemoval t="71756" b="86718" l="86979" r="99167">
                        <a14:foregroundMark x1="91875" y1="74351" x2="91771" y2="77557"/>
                        <a14:foregroundMark x1="92292" y1="73588" x2="91250" y2="74962"/>
                        <a14:foregroundMark x1="92500" y1="73588" x2="93229" y2="78473"/>
                        <a14:foregroundMark x1="92500" y1="75725" x2="89583" y2="76031"/>
                        <a14:foregroundMark x1="89375" y1="76031" x2="88333" y2="78015"/>
                        <a14:foregroundMark x1="92708" y1="76794" x2="94479" y2="79389"/>
                        <a14:foregroundMark x1="95729" y1="74809" x2="93646" y2="78321"/>
                        <a14:foregroundMark x1="97500" y1="76031" x2="96250" y2="81527"/>
                        <a14:backgroundMark x1="93854" y1="72672" x2="93854" y2="75725"/>
                        <a14:backgroundMark x1="93750" y1="73435" x2="98333" y2="72824"/>
                        <a14:backgroundMark x1="98333" y1="75115" x2="95938" y2="72824"/>
                        <a14:backgroundMark x1="94896" y1="72977" x2="94063" y2="75420"/>
                        <a14:backgroundMark x1="98542" y1="72214" x2="88125" y2="72366"/>
                        <a14:backgroundMark x1="98229" y1="72824" x2="97396" y2="74962"/>
                        <a14:backgroundMark x1="94688" y1="73740" x2="97604" y2="73893"/>
                        <a14:backgroundMark x1="96563" y1="73588" x2="96979" y2="74351"/>
                        <a14:backgroundMark x1="96354" y1="74351" x2="97604" y2="74656"/>
                        <a14:backgroundMark x1="98646" y1="72061" x2="98333" y2="74809"/>
                        <a14:backgroundMark x1="98542" y1="72061" x2="87292" y2="71756"/>
                        <a14:backgroundMark x1="94063" y1="72824" x2="87188" y2="72977"/>
                        <a14:backgroundMark x1="89271" y1="72214" x2="87917" y2="75725"/>
                        <a14:backgroundMark x1="87500" y1="71908" x2="87500" y2="76336"/>
                        <a14:backgroundMark x1="92604" y1="73130" x2="92604" y2="73130"/>
                        <a14:backgroundMark x1="92813" y1="72824" x2="93646" y2="74809"/>
                        <a14:backgroundMark x1="91354" y1="72672" x2="90625" y2="74504"/>
                        <a14:backgroundMark x1="92083" y1="72824" x2="90938" y2="73893"/>
                        <a14:backgroundMark x1="90938" y1="74351" x2="90208" y2="75573"/>
                        <a14:backgroundMark x1="90833" y1="75115" x2="89896" y2="74962"/>
                        <a14:backgroundMark x1="91042" y1="72824" x2="89479" y2="75420"/>
                        <a14:backgroundMark x1="90833" y1="73435" x2="87083" y2="73435"/>
                        <a14:backgroundMark x1="90417" y1="74198" x2="86563" y2="74046"/>
                        <a14:backgroundMark x1="90313" y1="74809" x2="86354" y2="74809"/>
                        <a14:backgroundMark x1="90104" y1="75420" x2="86875" y2="75267"/>
                        <a14:backgroundMark x1="89167" y1="74962" x2="87708" y2="77099"/>
                        <a14:backgroundMark x1="88958" y1="75420" x2="87917" y2="77557"/>
                        <a14:backgroundMark x1="87500" y1="74962" x2="87396" y2="77252"/>
                        <a14:backgroundMark x1="87708" y1="77405" x2="87708" y2="77405"/>
                        <a14:backgroundMark x1="96458" y1="74351" x2="96563" y2="75267"/>
                        <a14:backgroundMark x1="96771" y1="74809" x2="98958" y2="75267"/>
                        <a14:backgroundMark x1="98646" y1="72977" x2="98646" y2="76336"/>
                        <a14:backgroundMark x1="92396" y1="71756" x2="99063" y2="71756"/>
                      </a14:backgroundRemoval>
                    </a14:imgEffect>
                    <a14:imgEffect>
                      <a14:artisticCutout/>
                    </a14:imgEffect>
                  </a14:imgLayer>
                </a14:imgProps>
              </a:ext>
              <a:ext uri="{28A0092B-C50C-407E-A947-70E740481C1C}">
                <a14:useLocalDpi xmlns:a14="http://schemas.microsoft.com/office/drawing/2010/main" val="0"/>
              </a:ext>
            </a:extLst>
          </a:blip>
          <a:srcRect l="87166" t="71974" r="1185" b="13321"/>
          <a:stretch/>
        </p:blipFill>
        <p:spPr bwMode="auto">
          <a:xfrm>
            <a:off x="3409233" y="4490967"/>
            <a:ext cx="1065126" cy="91743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783767" y="5870612"/>
            <a:ext cx="10804068" cy="1496836"/>
            <a:chOff x="-783767" y="5870612"/>
            <a:chExt cx="10804068" cy="1496836"/>
          </a:xfrm>
        </p:grpSpPr>
        <p:sp>
          <p:nvSpPr>
            <p:cNvPr id="13" name="Freeform 12"/>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descr="http://ih3.redbubble.net/image.10683460.1809/flat,550x550,075,f.jp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15" name="TextBox 14"/>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pic>
        <p:nvPicPr>
          <p:cNvPr id="16" name="Picture 2" descr="https://upload.wikimedia.org/wikipedia/commons/7/73/Fra_Angelico_031.jpg"/>
          <p:cNvPicPr>
            <a:picLocks noChangeAspect="1" noChangeArrowheads="1"/>
          </p:cNvPicPr>
          <p:nvPr/>
        </p:nvPicPr>
        <p:blipFill>
          <a:blip r:embed="rId16" cstate="print">
            <a:extLst>
              <a:ext uri="{BEBA8EAE-BF5A-486C-A8C5-ECC9F3942E4B}">
                <a14:imgProps xmlns:a14="http://schemas.microsoft.com/office/drawing/2010/main">
                  <a14:imgLayer r:embed="rId17">
                    <a14:imgEffect>
                      <a14:backgroundRemoval t="6383" b="100000" l="0" r="100000">
                        <a14:foregroundMark x1="28557" y1="21232" x2="29150" y2="31686"/>
                        <a14:foregroundMark x1="71542" y1="25608" x2="65613" y2="51864"/>
                        <a14:backgroundMark x1="24704" y1="20259" x2="21739" y2="37277"/>
                        <a14:backgroundMark x1="13142" y1="52836" x2="13142" y2="59157"/>
                        <a14:backgroundMark x1="95850" y1="35089" x2="96443" y2="68882"/>
                        <a14:backgroundMark x1="1877" y1="67180" x2="988" y2="67666"/>
                        <a14:backgroundMark x1="75395" y1="24878" x2="64427" y2="10049"/>
                        <a14:backgroundMark x1="23814" y1="32901" x2="24704" y2="4092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412303" y="5879323"/>
            <a:ext cx="752435" cy="9786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068610" y="6430696"/>
            <a:ext cx="1302986" cy="369332"/>
          </a:xfrm>
          <a:prstGeom prst="rect">
            <a:avLst/>
          </a:prstGeom>
          <a:noFill/>
        </p:spPr>
        <p:txBody>
          <a:bodyPr wrap="square" rtlCol="0">
            <a:spAutoFit/>
          </a:bodyPr>
          <a:lstStyle/>
          <a:p>
            <a:r>
              <a:rPr lang="en-US" dirty="0"/>
              <a:t>St. Benedict</a:t>
            </a:r>
          </a:p>
        </p:txBody>
      </p:sp>
      <p:sp>
        <p:nvSpPr>
          <p:cNvPr id="18" name="TextBox 17"/>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59" name="Picture 2" descr="http://opengameart.org/sites/default/files/spellun-sprite.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H="1">
            <a:off x="1038783" y="6123454"/>
            <a:ext cx="895351"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9887" y="4926079"/>
            <a:ext cx="8885626" cy="923330"/>
          </a:xfrm>
          <a:prstGeom prst="rect">
            <a:avLst/>
          </a:prstGeom>
          <a:solidFill>
            <a:schemeClr val="bg1"/>
          </a:solidFill>
          <a:ln>
            <a:solidFill>
              <a:schemeClr val="tx1"/>
            </a:solidFill>
          </a:ln>
        </p:spPr>
        <p:txBody>
          <a:bodyPr wrap="square">
            <a:spAutoFit/>
          </a:bodyPr>
          <a:lstStyle/>
          <a:p>
            <a:r>
              <a:rPr lang="en-US" dirty="0"/>
              <a:t>Early life: Son of Roman noble after the fall, left Rome due to people’s sin, went to live in cave alone for 3 years. Later life: became so well known for his dedication that he was asked to run the local monastery</a:t>
            </a:r>
          </a:p>
        </p:txBody>
      </p:sp>
    </p:spTree>
    <p:extLst>
      <p:ext uri="{BB962C8B-B14F-4D97-AF65-F5344CB8AC3E}">
        <p14:creationId xmlns:p14="http://schemas.microsoft.com/office/powerpoint/2010/main" val="266831590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
                                        </p:tgtEl>
                                      </p:cBhvr>
                                      <p:by x="50000" y="50000"/>
                                    </p:animScale>
                                  </p:childTnLst>
                                </p:cTn>
                              </p:par>
                              <p:par>
                                <p:cTn id="7" presetID="42" presetClass="path" presetSubtype="0" fill="hold" nodeType="withEffect">
                                  <p:stCondLst>
                                    <p:cond delay="0"/>
                                  </p:stCondLst>
                                  <p:childTnLst>
                                    <p:animMotion origin="layout" path="M -1.38889E-6 -1.11111E-6 L -0.07135 0.15301 " pathEditMode="relative" rAng="0" ptsTypes="AA">
                                      <p:cBhvr>
                                        <p:cTn id="8" dur="2000" fill="hold"/>
                                        <p:tgtEl>
                                          <p:spTgt spid="4"/>
                                        </p:tgtEl>
                                        <p:attrNameLst>
                                          <p:attrName>ppt_x</p:attrName>
                                          <p:attrName>ppt_y</p:attrName>
                                        </p:attrNameLst>
                                      </p:cBhvr>
                                      <p:rCtr x="-3576" y="7639"/>
                                    </p:animMotion>
                                  </p:childTnLst>
                                </p:cTn>
                              </p:par>
                              <p:par>
                                <p:cTn id="9" presetID="10" presetClass="entr" presetSubtype="0" fill="hold" nodeType="withEffect">
                                  <p:stCondLst>
                                    <p:cond delay="150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2000"/>
                                        <p:tgtEl>
                                          <p:spTgt spid="2050"/>
                                        </p:tgtEl>
                                      </p:cBhvr>
                                    </p:animEffect>
                                  </p:childTnLst>
                                </p:cTn>
                              </p:par>
                              <p:par>
                                <p:cTn id="12" presetID="10" presetClass="entr" presetSubtype="0" fill="hold" nodeType="withEffect">
                                  <p:stCondLst>
                                    <p:cond delay="1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000"/>
                                        <p:tgtEl>
                                          <p:spTgt spid="6"/>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000"/>
                                        <p:tgtEl>
                                          <p:spTgt spid="8"/>
                                        </p:tgtEl>
                                      </p:cBhvr>
                                    </p:animEffect>
                                  </p:childTnLst>
                                </p:cTn>
                              </p:par>
                              <p:par>
                                <p:cTn id="21" presetID="10" presetClass="entr" presetSubtype="0" fill="hold" grpId="0" nodeType="withEffect">
                                  <p:stCondLst>
                                    <p:cond delay="1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childTnLst>
                                </p:cTn>
                              </p:par>
                            </p:childTnLst>
                          </p:cTn>
                        </p:par>
                        <p:par>
                          <p:cTn id="24" fill="hold">
                            <p:stCondLst>
                              <p:cond delay="3500"/>
                            </p:stCondLst>
                            <p:childTnLst>
                              <p:par>
                                <p:cTn id="25" presetID="10" presetClass="entr" presetSubtype="0"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childTnLst>
                                </p:cTn>
                              </p:par>
                              <p:par>
                                <p:cTn id="28" presetID="10" presetClass="entr" presetSubtype="0" fill="hold" nodeType="withEffect">
                                  <p:stCondLst>
                                    <p:cond delay="5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63" presetClass="path" presetSubtype="0" fill="hold" nodeType="clickEffect">
                                  <p:stCondLst>
                                    <p:cond delay="0"/>
                                  </p:stCondLst>
                                  <p:childTnLst>
                                    <p:animMotion origin="layout" path="M -0.07135 0.15301 L 0.24497 -0.11829 " pathEditMode="relative" rAng="0" ptsTypes="AA">
                                      <p:cBhvr>
                                        <p:cTn id="34" dur="2000" fill="hold"/>
                                        <p:tgtEl>
                                          <p:spTgt spid="4"/>
                                        </p:tgtEl>
                                        <p:attrNameLst>
                                          <p:attrName>ppt_x</p:attrName>
                                          <p:attrName>ppt_y</p:attrName>
                                        </p:attrNameLst>
                                      </p:cBhvr>
                                      <p:rCtr x="15816" y="-13565"/>
                                    </p:animMotion>
                                  </p:childTnLst>
                                </p:cTn>
                              </p:par>
                              <p:par>
                                <p:cTn id="35" presetID="10" presetClass="entr" presetSubtype="0" fill="hold" nodeType="withEffect">
                                  <p:stCondLst>
                                    <p:cond delay="10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fill="hold" nodeType="clickEffect">
                                  <p:stCondLst>
                                    <p:cond delay="0"/>
                                  </p:stCondLst>
                                  <p:childTnLst>
                                    <p:animMotion origin="layout" path="M 0.24497 -0.11829 L 0.13455 0.38357 " pathEditMode="relative" rAng="0" ptsTypes="AA">
                                      <p:cBhvr>
                                        <p:cTn id="41" dur="2000" fill="hold"/>
                                        <p:tgtEl>
                                          <p:spTgt spid="4"/>
                                        </p:tgtEl>
                                        <p:attrNameLst>
                                          <p:attrName>ppt_x</p:attrName>
                                          <p:attrName>ppt_y</p:attrName>
                                        </p:attrNameLst>
                                      </p:cBhvr>
                                      <p:rCtr x="-5521" y="25093"/>
                                    </p:animMotion>
                                  </p:childTnLst>
                                </p:cTn>
                              </p:par>
                              <p:par>
                                <p:cTn id="42" presetID="6" presetClass="emph" presetSubtype="0" fill="hold" nodeType="withEffect">
                                  <p:stCondLst>
                                    <p:cond delay="0"/>
                                  </p:stCondLst>
                                  <p:childTnLst>
                                    <p:animScale>
                                      <p:cBhvr>
                                        <p:cTn id="43" dur="2000" fill="hold"/>
                                        <p:tgtEl>
                                          <p:spTgt spid="4"/>
                                        </p:tgtEl>
                                      </p:cBhvr>
                                      <p:by x="25000" y="25000"/>
                                    </p:animScale>
                                  </p:childTnLst>
                                </p:cTn>
                              </p:par>
                              <p:par>
                                <p:cTn id="44" presetID="10" presetClass="entr" presetSubtype="0" fill="hold" nodeType="withEffect">
                                  <p:stCondLst>
                                    <p:cond delay="100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2000"/>
                                        <p:tgtEl>
                                          <p:spTgt spid="41"/>
                                        </p:tgtEl>
                                      </p:cBhvr>
                                    </p:animEffect>
                                  </p:childTnLst>
                                </p:cTn>
                              </p:par>
                              <p:par>
                                <p:cTn id="47" presetID="10" presetClass="entr" presetSubtype="0" fill="hold" nodeType="withEffect">
                                  <p:stCondLst>
                                    <p:cond delay="10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2000"/>
                                        <p:tgtEl>
                                          <p:spTgt spid="20"/>
                                        </p:tgtEl>
                                      </p:cBhvr>
                                    </p:animEffect>
                                  </p:childTnLst>
                                </p:cTn>
                              </p:par>
                              <p:par>
                                <p:cTn id="50" presetID="10" presetClass="entr" presetSubtype="0" fill="hold" nodeType="withEffect">
                                  <p:stCondLst>
                                    <p:cond delay="10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2000"/>
                                        <p:tgtEl>
                                          <p:spTgt spid="42"/>
                                        </p:tgtEl>
                                      </p:cBhvr>
                                    </p:animEffect>
                                  </p:childTnLst>
                                </p:cTn>
                              </p:par>
                              <p:par>
                                <p:cTn id="53" presetID="10" presetClass="entr" presetSubtype="0" fill="hold" nodeType="withEffect">
                                  <p:stCondLst>
                                    <p:cond delay="100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2000"/>
                                        <p:tgtEl>
                                          <p:spTgt spid="60"/>
                                        </p:tgtEl>
                                      </p:cBhvr>
                                    </p:animEffect>
                                  </p:childTnLst>
                                </p:cTn>
                              </p:par>
                              <p:par>
                                <p:cTn id="56" presetID="1" presetClass="mediacall" presetSubtype="0" fill="hold" nodeType="withEffect">
                                  <p:stCondLst>
                                    <p:cond delay="1000"/>
                                  </p:stCondLst>
                                  <p:childTnLst>
                                    <p:cmd type="call" cmd="playFrom(0.0)">
                                      <p:cBhvr>
                                        <p:cTn id="57" dur="14999"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8" repeatCount="indefinite" fill="hold" display="0">
                  <p:stCondLst>
                    <p:cond delay="indefinite"/>
                  </p:stCondLst>
                </p:cTn>
                <p:tgtEl>
                  <p:spTgt spid="41"/>
                </p:tgtEl>
              </p:cMediaNode>
            </p:video>
          </p:childTnLst>
        </p:cTn>
      </p:par>
    </p:tnLst>
    <p:bldLst>
      <p:bldP spid="5" grpId="0" animBg="1"/>
      <p:bldP spid="8"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9297" t="-4537" r="89" b="-2775"/>
          <a:stretch/>
        </p:blipFill>
        <p:spPr>
          <a:xfrm>
            <a:off x="-41806" y="-312057"/>
            <a:ext cx="9206544" cy="6943969"/>
          </a:xfrm>
        </p:spPr>
      </p:pic>
      <p:sp>
        <p:nvSpPr>
          <p:cNvPr id="2" name="Title 1"/>
          <p:cNvSpPr>
            <a:spLocks noGrp="1"/>
          </p:cNvSpPr>
          <p:nvPr>
            <p:ph type="title"/>
          </p:nvPr>
        </p:nvSpPr>
        <p:spPr/>
        <p:txBody>
          <a:bodyPr/>
          <a:lstStyle/>
          <a:p>
            <a:endParaRPr lang="en-US"/>
          </a:p>
        </p:txBody>
      </p:sp>
      <p:grpSp>
        <p:nvGrpSpPr>
          <p:cNvPr id="6" name="Group 5"/>
          <p:cNvGrpSpPr/>
          <p:nvPr/>
        </p:nvGrpSpPr>
        <p:grpSpPr>
          <a:xfrm>
            <a:off x="-783767" y="5870612"/>
            <a:ext cx="10804068" cy="1496836"/>
            <a:chOff x="-783767" y="5870612"/>
            <a:chExt cx="10804068" cy="1496836"/>
          </a:xfrm>
        </p:grpSpPr>
        <p:sp>
          <p:nvSpPr>
            <p:cNvPr id="7" name="Freeform 6"/>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http://ih3.redbubble.net/image.10683460.1809/flat,550x550,075,f.jp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pic>
        <p:nvPicPr>
          <p:cNvPr id="10" name="Picture 2" descr="https://upload.wikimedia.org/wikipedia/commons/7/73/Fra_Angelico_031.jp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6383" b="100000" l="0" r="100000">
                        <a14:foregroundMark x1="28557" y1="21232" x2="29150" y2="31686"/>
                        <a14:foregroundMark x1="71542" y1="25608" x2="65613" y2="51864"/>
                        <a14:backgroundMark x1="24704" y1="20259" x2="21739" y2="37277"/>
                        <a14:backgroundMark x1="13142" y1="52836" x2="13142" y2="59157"/>
                        <a14:backgroundMark x1="95850" y1="35089" x2="96443" y2="68882"/>
                        <a14:backgroundMark x1="1877" y1="67180" x2="988" y2="67666"/>
                        <a14:backgroundMark x1="75395" y1="24878" x2="64427" y2="10049"/>
                        <a14:backgroundMark x1="23814" y1="32901" x2="24704" y2="4092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412303" y="5879323"/>
            <a:ext cx="752435" cy="9786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068610" y="6430696"/>
            <a:ext cx="1302986" cy="369332"/>
          </a:xfrm>
          <a:prstGeom prst="rect">
            <a:avLst/>
          </a:prstGeom>
          <a:noFill/>
        </p:spPr>
        <p:txBody>
          <a:bodyPr wrap="square" rtlCol="0">
            <a:spAutoFit/>
          </a:bodyPr>
          <a:lstStyle/>
          <a:p>
            <a:r>
              <a:rPr lang="en-US" dirty="0"/>
              <a:t>St. Benedict</a:t>
            </a:r>
          </a:p>
        </p:txBody>
      </p:sp>
      <p:sp>
        <p:nvSpPr>
          <p:cNvPr id="12" name="TextBox 11"/>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1036" name="Picture 12" descr="https://tse3.mm.bing.net/th?id=JN.dQQ%2brvzyQGPpdcsM2qnw%2fw&amp;pid=1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91" y="79889"/>
            <a:ext cx="2562225" cy="3048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5" name="Picture 2" descr="http://opengameart.org/sites/default/files/spellun-spri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38783" y="6123454"/>
            <a:ext cx="895351"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29187" y="5135076"/>
            <a:ext cx="8885626" cy="646331"/>
          </a:xfrm>
          <a:prstGeom prst="rect">
            <a:avLst/>
          </a:prstGeom>
          <a:solidFill>
            <a:schemeClr val="bg1"/>
          </a:solidFill>
          <a:ln>
            <a:solidFill>
              <a:schemeClr val="tx1"/>
            </a:solidFill>
          </a:ln>
        </p:spPr>
        <p:txBody>
          <a:bodyPr wrap="square">
            <a:spAutoFit/>
          </a:bodyPr>
          <a:lstStyle/>
          <a:p>
            <a:pPr>
              <a:defRPr/>
            </a:pPr>
            <a:r>
              <a:rPr lang="en-US" dirty="0"/>
              <a:t>His rules were very strict and he was seen as an outsider. He was not particularly liked by the monks living there.</a:t>
            </a:r>
          </a:p>
        </p:txBody>
      </p:sp>
    </p:spTree>
    <p:extLst>
      <p:ext uri="{BB962C8B-B14F-4D97-AF65-F5344CB8AC3E}">
        <p14:creationId xmlns:p14="http://schemas.microsoft.com/office/powerpoint/2010/main" val="155561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idx="1"/>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9297" t="-4537" r="89" b="-2775"/>
          <a:stretch/>
        </p:blipFill>
        <p:spPr>
          <a:xfrm>
            <a:off x="-41806" y="-312057"/>
            <a:ext cx="9206544" cy="6943969"/>
          </a:xfrm>
        </p:spPr>
      </p:pic>
      <p:sp>
        <p:nvSpPr>
          <p:cNvPr id="23" name="Rectangle 22"/>
          <p:cNvSpPr/>
          <p:nvPr/>
        </p:nvSpPr>
        <p:spPr>
          <a:xfrm>
            <a:off x="69591" y="3252708"/>
            <a:ext cx="2576915" cy="299664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grpSp>
        <p:nvGrpSpPr>
          <p:cNvPr id="6" name="Group 5"/>
          <p:cNvGrpSpPr/>
          <p:nvPr/>
        </p:nvGrpSpPr>
        <p:grpSpPr>
          <a:xfrm>
            <a:off x="-783767" y="5870612"/>
            <a:ext cx="10804068" cy="1496836"/>
            <a:chOff x="-783767" y="5870612"/>
            <a:chExt cx="10804068" cy="1496836"/>
          </a:xfrm>
        </p:grpSpPr>
        <p:sp>
          <p:nvSpPr>
            <p:cNvPr id="7" name="Freeform 6"/>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http://ih3.redbubble.net/image.10683460.1809/flat,550x550,075,f.jp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pic>
        <p:nvPicPr>
          <p:cNvPr id="10" name="Picture 2" descr="https://upload.wikimedia.org/wikipedia/commons/7/73/Fra_Angelico_031.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383" b="100000" l="0" r="100000">
                        <a14:foregroundMark x1="28557" y1="21232" x2="29150" y2="31686"/>
                        <a14:foregroundMark x1="71542" y1="25608" x2="65613" y2="51864"/>
                        <a14:backgroundMark x1="24704" y1="20259" x2="21739" y2="37277"/>
                        <a14:backgroundMark x1="13142" y1="52836" x2="13142" y2="59157"/>
                        <a14:backgroundMark x1="95850" y1="35089" x2="96443" y2="68882"/>
                        <a14:backgroundMark x1="1877" y1="67180" x2="988" y2="67666"/>
                        <a14:backgroundMark x1="75395" y1="24878" x2="64427" y2="10049"/>
                        <a14:backgroundMark x1="23814" y1="32901" x2="24704" y2="4092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412303" y="5879323"/>
            <a:ext cx="752435" cy="9786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068610" y="6430696"/>
            <a:ext cx="1302986" cy="369332"/>
          </a:xfrm>
          <a:prstGeom prst="rect">
            <a:avLst/>
          </a:prstGeom>
          <a:noFill/>
        </p:spPr>
        <p:txBody>
          <a:bodyPr wrap="square" rtlCol="0">
            <a:spAutoFit/>
          </a:bodyPr>
          <a:lstStyle/>
          <a:p>
            <a:r>
              <a:rPr lang="en-US" dirty="0"/>
              <a:t>St. Benedict</a:t>
            </a:r>
          </a:p>
        </p:txBody>
      </p:sp>
      <p:sp>
        <p:nvSpPr>
          <p:cNvPr id="12" name="TextBox 11"/>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1036" name="Picture 12" descr="https://tse3.mm.bing.net/th?id=JN.dQQ%2brvzyQGPpdcsM2qnw%2fw&amp;pid=1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91" y="79889"/>
            <a:ext cx="2562225" cy="3048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 name="Picture 10" descr="http://greatwinenews.com/vineyard/uploads/2013/08/communion-200x300.jpg"/>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4417" b="97917" l="0" r="72875">
                        <a14:foregroundMark x1="2875" y1="17833" x2="7250" y2="21833"/>
                        <a14:foregroundMark x1="8000" y1="27167" x2="10125" y2="39083"/>
                        <a14:foregroundMark x1="12500" y1="46750" x2="17125" y2="53833"/>
                        <a14:foregroundMark x1="24125" y1="7667" x2="11125" y2="10750"/>
                        <a14:foregroundMark x1="60875" y1="10583" x2="33750" y2="7000"/>
                        <a14:foregroundMark x1="57000" y1="9583" x2="35250" y2="7000"/>
                        <a14:backgroundMark x1="63000" y1="90833" x2="46125" y2="97000"/>
                      </a14:backgroundRemoval>
                    </a14:imgEffect>
                  </a14:imgLayer>
                </a14:imgProps>
              </a:ext>
              <a:ext uri="{28A0092B-C50C-407E-A947-70E740481C1C}">
                <a14:useLocalDpi xmlns:a14="http://schemas.microsoft.com/office/drawing/2010/main" val="0"/>
              </a:ext>
            </a:extLst>
          </a:blip>
          <a:srcRect/>
          <a:stretch>
            <a:fillRect/>
          </a:stretch>
        </p:blipFill>
        <p:spPr bwMode="auto">
          <a:xfrm>
            <a:off x="628650" y="3252708"/>
            <a:ext cx="1997760" cy="299664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6"/>
          <p:cNvSpPr/>
          <p:nvPr/>
        </p:nvSpPr>
        <p:spPr>
          <a:xfrm>
            <a:off x="823819" y="4381664"/>
            <a:ext cx="180870" cy="391886"/>
          </a:xfrm>
          <a:custGeom>
            <a:avLst/>
            <a:gdLst>
              <a:gd name="connsiteX0" fmla="*/ 0 w 180870"/>
              <a:gd name="connsiteY0" fmla="*/ 0 h 391886"/>
              <a:gd name="connsiteX1" fmla="*/ 180870 w 180870"/>
              <a:gd name="connsiteY1" fmla="*/ 160774 h 391886"/>
              <a:gd name="connsiteX2" fmla="*/ 90435 w 180870"/>
              <a:gd name="connsiteY2" fmla="*/ 271305 h 391886"/>
              <a:gd name="connsiteX3" fmla="*/ 160773 w 180870"/>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180870" h="391886">
                <a:moveTo>
                  <a:pt x="0" y="0"/>
                </a:moveTo>
                <a:lnTo>
                  <a:pt x="180870" y="160774"/>
                </a:lnTo>
                <a:lnTo>
                  <a:pt x="90435" y="271305"/>
                </a:lnTo>
                <a:lnTo>
                  <a:pt x="160773" y="391886"/>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Freeform 17"/>
          <p:cNvSpPr/>
          <p:nvPr/>
        </p:nvSpPr>
        <p:spPr>
          <a:xfrm>
            <a:off x="1195605" y="4632872"/>
            <a:ext cx="153443" cy="401934"/>
          </a:xfrm>
          <a:custGeom>
            <a:avLst/>
            <a:gdLst>
              <a:gd name="connsiteX0" fmla="*/ 211015 w 211015"/>
              <a:gd name="connsiteY0" fmla="*/ 0 h 1145512"/>
              <a:gd name="connsiteX1" fmla="*/ 30145 w 211015"/>
              <a:gd name="connsiteY1" fmla="*/ 251209 h 1145512"/>
              <a:gd name="connsiteX2" fmla="*/ 190919 w 211015"/>
              <a:gd name="connsiteY2" fmla="*/ 512466 h 1145512"/>
              <a:gd name="connsiteX3" fmla="*/ 90435 w 211015"/>
              <a:gd name="connsiteY3" fmla="*/ 693336 h 1145512"/>
              <a:gd name="connsiteX4" fmla="*/ 0 w 211015"/>
              <a:gd name="connsiteY4" fmla="*/ 904352 h 1145512"/>
              <a:gd name="connsiteX5" fmla="*/ 120580 w 211015"/>
              <a:gd name="connsiteY5" fmla="*/ 1145512 h 11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015" h="1145512">
                <a:moveTo>
                  <a:pt x="211015" y="0"/>
                </a:moveTo>
                <a:lnTo>
                  <a:pt x="30145" y="251209"/>
                </a:lnTo>
                <a:lnTo>
                  <a:pt x="190919" y="512466"/>
                </a:lnTo>
                <a:lnTo>
                  <a:pt x="90435" y="693336"/>
                </a:lnTo>
                <a:lnTo>
                  <a:pt x="0" y="904352"/>
                </a:lnTo>
                <a:lnTo>
                  <a:pt x="120580" y="1145512"/>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Freeform 18"/>
          <p:cNvSpPr/>
          <p:nvPr/>
        </p:nvSpPr>
        <p:spPr>
          <a:xfrm>
            <a:off x="1527200" y="4060117"/>
            <a:ext cx="160774" cy="442127"/>
          </a:xfrm>
          <a:custGeom>
            <a:avLst/>
            <a:gdLst>
              <a:gd name="connsiteX0" fmla="*/ 0 w 160774"/>
              <a:gd name="connsiteY0" fmla="*/ 0 h 442127"/>
              <a:gd name="connsiteX1" fmla="*/ 120581 w 160774"/>
              <a:gd name="connsiteY1" fmla="*/ 150725 h 442127"/>
              <a:gd name="connsiteX2" fmla="*/ 40194 w 160774"/>
              <a:gd name="connsiteY2" fmla="*/ 401934 h 442127"/>
              <a:gd name="connsiteX3" fmla="*/ 160774 w 160774"/>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160774" h="442127">
                <a:moveTo>
                  <a:pt x="0" y="0"/>
                </a:moveTo>
                <a:lnTo>
                  <a:pt x="120581" y="150725"/>
                </a:lnTo>
                <a:lnTo>
                  <a:pt x="40194" y="401934"/>
                </a:lnTo>
                <a:lnTo>
                  <a:pt x="160774" y="442127"/>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p:cNvSpPr/>
          <p:nvPr/>
        </p:nvSpPr>
        <p:spPr>
          <a:xfrm>
            <a:off x="1386524" y="4642921"/>
            <a:ext cx="452176" cy="160774"/>
          </a:xfrm>
          <a:custGeom>
            <a:avLst/>
            <a:gdLst>
              <a:gd name="connsiteX0" fmla="*/ 452176 w 452176"/>
              <a:gd name="connsiteY0" fmla="*/ 0 h 160774"/>
              <a:gd name="connsiteX1" fmla="*/ 140677 w 452176"/>
              <a:gd name="connsiteY1" fmla="*/ 160774 h 160774"/>
              <a:gd name="connsiteX2" fmla="*/ 70339 w 452176"/>
              <a:gd name="connsiteY2" fmla="*/ 30145 h 160774"/>
              <a:gd name="connsiteX3" fmla="*/ 0 w 452176"/>
              <a:gd name="connsiteY3" fmla="*/ 90435 h 160774"/>
            </a:gdLst>
            <a:ahLst/>
            <a:cxnLst>
              <a:cxn ang="0">
                <a:pos x="connsiteX0" y="connsiteY0"/>
              </a:cxn>
              <a:cxn ang="0">
                <a:pos x="connsiteX1" y="connsiteY1"/>
              </a:cxn>
              <a:cxn ang="0">
                <a:pos x="connsiteX2" y="connsiteY2"/>
              </a:cxn>
              <a:cxn ang="0">
                <a:pos x="connsiteX3" y="connsiteY3"/>
              </a:cxn>
            </a:cxnLst>
            <a:rect l="l" t="t" r="r" b="b"/>
            <a:pathLst>
              <a:path w="452176" h="160774">
                <a:moveTo>
                  <a:pt x="452176" y="0"/>
                </a:moveTo>
                <a:lnTo>
                  <a:pt x="140677" y="160774"/>
                </a:lnTo>
                <a:lnTo>
                  <a:pt x="70339" y="30145"/>
                </a:lnTo>
                <a:lnTo>
                  <a:pt x="0" y="90435"/>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22" name="177410__ecfike__large-object-fall-through-ic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059054" y="3131504"/>
            <a:ext cx="609600" cy="609600"/>
          </a:xfrm>
          <a:prstGeom prst="rect">
            <a:avLst/>
          </a:prstGeom>
        </p:spPr>
      </p:pic>
      <p:pic>
        <p:nvPicPr>
          <p:cNvPr id="1038" name="Picture 14" descr="http://4.bp.blogspot.com/_LO1vwYKobTA/TAW8pejrzdI/AAAAAAAABJ8/fh7qAfYAS9A/s1600/prayer+hands.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6524" y="2754924"/>
            <a:ext cx="3371202" cy="2534020"/>
          </a:xfrm>
          <a:prstGeom prst="rect">
            <a:avLst/>
          </a:prstGeom>
          <a:noFill/>
          <a:extLst>
            <a:ext uri="{909E8E84-426E-40DD-AFC4-6F175D3DCCD1}">
              <a14:hiddenFill xmlns:a14="http://schemas.microsoft.com/office/drawing/2010/main">
                <a:solidFill>
                  <a:srgbClr val="FFFFFF"/>
                </a:solidFill>
              </a14:hiddenFill>
            </a:ext>
          </a:extLst>
        </p:spPr>
      </p:pic>
      <p:pic>
        <p:nvPicPr>
          <p:cNvPr id="3" name="113654__cormi__pater-noste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168507" y="1690689"/>
            <a:ext cx="609600" cy="609600"/>
          </a:xfrm>
          <a:prstGeom prst="rect">
            <a:avLst/>
          </a:prstGeom>
        </p:spPr>
      </p:pic>
      <p:pic>
        <p:nvPicPr>
          <p:cNvPr id="24" name="Picture 2" descr="http://opengameart.org/sites/default/files/spellun-sprite.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1038783" y="6123454"/>
            <a:ext cx="895351" cy="7620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29187" y="5135076"/>
            <a:ext cx="8885626" cy="646331"/>
          </a:xfrm>
          <a:prstGeom prst="rect">
            <a:avLst/>
          </a:prstGeom>
          <a:solidFill>
            <a:schemeClr val="bg1"/>
          </a:solidFill>
          <a:ln>
            <a:solidFill>
              <a:schemeClr val="tx1"/>
            </a:solidFill>
          </a:ln>
        </p:spPr>
        <p:txBody>
          <a:bodyPr wrap="square">
            <a:spAutoFit/>
          </a:bodyPr>
          <a:lstStyle/>
          <a:p>
            <a:pPr>
              <a:defRPr/>
            </a:pPr>
            <a:r>
              <a:rPr lang="en-US" dirty="0"/>
              <a:t>So the monks tried to poison him (his wine), story says as he was praying over it the cup shattered so he couldn’t drink it. Later, another dude tried to poison him out of jealousy, </a:t>
            </a:r>
          </a:p>
        </p:txBody>
      </p:sp>
    </p:spTree>
    <p:extLst>
      <p:ext uri="{BB962C8B-B14F-4D97-AF65-F5344CB8AC3E}">
        <p14:creationId xmlns:p14="http://schemas.microsoft.com/office/powerpoint/2010/main" val="138056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par>
                                <p:cTn id="8" presetID="1" presetClass="mediacall" presetSubtype="0" fill="hold" nodeType="withEffect">
                                  <p:stCondLst>
                                    <p:cond delay="0"/>
                                  </p:stCondLst>
                                  <p:childTnLst>
                                    <p:cmd type="call" cmd="playFrom(0.0)">
                                      <p:cBhvr>
                                        <p:cTn id="9" dur="34179"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3000"/>
                                        <p:tgtEl>
                                          <p:spTgt spid="19"/>
                                        </p:tgtEl>
                                      </p:cBhvr>
                                    </p:animEffect>
                                  </p:childTnLst>
                                </p:cTn>
                              </p:par>
                              <p:par>
                                <p:cTn id="15" presetID="1" presetClass="mediacall" presetSubtype="0" fill="hold" nodeType="withEffect">
                                  <p:stCondLst>
                                    <p:cond delay="0"/>
                                  </p:stCondLst>
                                  <p:childTnLst>
                                    <p:cmd type="call" cmd="playFrom(0.0)">
                                      <p:cBhvr>
                                        <p:cTn id="16" dur="14001" fill="hold"/>
                                        <p:tgtEl>
                                          <p:spTgt spid="22"/>
                                        </p:tgtEl>
                                      </p:cBhvr>
                                    </p:cmd>
                                  </p:childTnLst>
                                </p:cTn>
                              </p:par>
                              <p:par>
                                <p:cTn id="17" presetID="22" presetClass="entr" presetSubtype="2" fill="hold" grpId="0" nodeType="withEffect">
                                  <p:stCondLst>
                                    <p:cond delay="200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3000"/>
                                        <p:tgtEl>
                                          <p:spTgt spid="21"/>
                                        </p:tgtEl>
                                      </p:cBhvr>
                                    </p:animEffect>
                                  </p:childTnLst>
                                </p:cTn>
                              </p:par>
                              <p:par>
                                <p:cTn id="20" presetID="22" presetClass="entr" presetSubtype="4" fill="hold" grpId="0" nodeType="withEffect">
                                  <p:stCondLst>
                                    <p:cond delay="400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3000"/>
                                        <p:tgtEl>
                                          <p:spTgt spid="18"/>
                                        </p:tgtEl>
                                      </p:cBhvr>
                                    </p:animEffect>
                                  </p:childTnLst>
                                </p:cTn>
                              </p:par>
                              <p:par>
                                <p:cTn id="23" presetID="22" presetClass="entr" presetSubtype="8" fill="hold" grpId="0" nodeType="withEffect">
                                  <p:stCondLst>
                                    <p:cond delay="60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3000"/>
                                        <p:tgtEl>
                                          <p:spTgt spid="17"/>
                                        </p:tgtEl>
                                      </p:cBhvr>
                                    </p:animEffect>
                                  </p:childTnLst>
                                </p:cTn>
                              </p:par>
                              <p:par>
                                <p:cTn id="26" presetID="9" presetClass="exit" presetSubtype="0" fill="hold" grpId="1" nodeType="withEffect">
                                  <p:stCondLst>
                                    <p:cond delay="11000"/>
                                  </p:stCondLst>
                                  <p:childTnLst>
                                    <p:animEffect transition="out" filter="dissolv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9" presetClass="exit" presetSubtype="0" fill="hold" grpId="1" nodeType="withEffect">
                                  <p:stCondLst>
                                    <p:cond delay="11000"/>
                                  </p:stCondLst>
                                  <p:childTnLst>
                                    <p:animEffect transition="out" filter="dissolv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par>
                                <p:cTn id="32" presetID="9" presetClass="exit" presetSubtype="0" fill="hold" grpId="1" nodeType="withEffect">
                                  <p:stCondLst>
                                    <p:cond delay="11000"/>
                                  </p:stCondLst>
                                  <p:childTnLst>
                                    <p:animEffect transition="out" filter="dissolve">
                                      <p:cBhvr>
                                        <p:cTn id="33" dur="500"/>
                                        <p:tgtEl>
                                          <p:spTgt spid="18"/>
                                        </p:tgtEl>
                                      </p:cBhvr>
                                    </p:animEffect>
                                    <p:set>
                                      <p:cBhvr>
                                        <p:cTn id="34" dur="1" fill="hold">
                                          <p:stCondLst>
                                            <p:cond delay="499"/>
                                          </p:stCondLst>
                                        </p:cTn>
                                        <p:tgtEl>
                                          <p:spTgt spid="18"/>
                                        </p:tgtEl>
                                        <p:attrNameLst>
                                          <p:attrName>style.visibility</p:attrName>
                                        </p:attrNameLst>
                                      </p:cBhvr>
                                      <p:to>
                                        <p:strVal val="hidden"/>
                                      </p:to>
                                    </p:set>
                                  </p:childTnLst>
                                </p:cTn>
                              </p:par>
                              <p:par>
                                <p:cTn id="35" presetID="9" presetClass="exit" presetSubtype="0" fill="hold" grpId="1" nodeType="withEffect">
                                  <p:stCondLst>
                                    <p:cond delay="11000"/>
                                  </p:stCondLst>
                                  <p:childTnLst>
                                    <p:animEffect transition="out" filter="dissolv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9" presetClass="exit" presetSubtype="0" fill="hold" nodeType="withEffect">
                                  <p:stCondLst>
                                    <p:cond delay="11000"/>
                                  </p:stCondLst>
                                  <p:childTnLst>
                                    <p:animEffect transition="out" filter="dissolve">
                                      <p:cBhvr>
                                        <p:cTn id="39" dur="500"/>
                                        <p:tgtEl>
                                          <p:spTgt spid="20"/>
                                        </p:tgtEl>
                                      </p:cBhvr>
                                    </p:animEffect>
                                    <p:set>
                                      <p:cBhvr>
                                        <p:cTn id="40"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22"/>
                </p:tgtEl>
              </p:cMediaNode>
            </p:audio>
            <p:audio>
              <p:cMediaNode vol="80000">
                <p:cTn id="42" fill="hold" display="0">
                  <p:stCondLst>
                    <p:cond delay="indefinite"/>
                  </p:stCondLst>
                  <p:endCondLst>
                    <p:cond evt="onStopAudio" delay="0">
                      <p:tgtEl>
                        <p:sldTgt/>
                      </p:tgtEl>
                    </p:cond>
                  </p:endCondLst>
                </p:cTn>
                <p:tgtEl>
                  <p:spTgt spid="3"/>
                </p:tgtEl>
              </p:cMediaNode>
            </p:audio>
          </p:childTnLst>
        </p:cTn>
      </p:par>
    </p:tnLst>
    <p:bldLst>
      <p:bldP spid="17" grpId="0" animBg="1"/>
      <p:bldP spid="17" grpId="1" animBg="1"/>
      <p:bldP spid="18" grpId="0" animBg="1"/>
      <p:bldP spid="18" grpId="1" animBg="1"/>
      <p:bldP spid="19" grpId="0" animBg="1"/>
      <p:bldP spid="19" grpId="1" animBg="1"/>
      <p:bldP spid="21" grpId="0" animBg="1"/>
      <p:bldP spid="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idx="1"/>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9297" t="-4537" r="89" b="-2775"/>
          <a:stretch/>
        </p:blipFill>
        <p:spPr>
          <a:xfrm>
            <a:off x="-41806" y="-312057"/>
            <a:ext cx="9206544" cy="6943969"/>
          </a:xfrm>
        </p:spPr>
      </p:pic>
      <p:pic>
        <p:nvPicPr>
          <p:cNvPr id="1040" name="Picture 16" descr="http://citytravel.ec-t.com/images/homepage/show/B3BAE2AA744D4755B0223583F802110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2689" y="3298549"/>
            <a:ext cx="4414067" cy="2742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591" y="3252708"/>
            <a:ext cx="2576915" cy="299664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grpSp>
        <p:nvGrpSpPr>
          <p:cNvPr id="6" name="Group 5"/>
          <p:cNvGrpSpPr/>
          <p:nvPr/>
        </p:nvGrpSpPr>
        <p:grpSpPr>
          <a:xfrm>
            <a:off x="-783767" y="5870612"/>
            <a:ext cx="10804068" cy="1496836"/>
            <a:chOff x="-783767" y="5870612"/>
            <a:chExt cx="10804068" cy="1496836"/>
          </a:xfrm>
        </p:grpSpPr>
        <p:sp>
          <p:nvSpPr>
            <p:cNvPr id="7" name="Freeform 6"/>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http://ih3.redbubble.net/image.10683460.1809/flat,550x550,075,f.jp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pic>
        <p:nvPicPr>
          <p:cNvPr id="10" name="Picture 2" descr="https://upload.wikimedia.org/wikipedia/commons/7/73/Fra_Angelico_031.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6383" b="100000" l="0" r="100000">
                        <a14:foregroundMark x1="28557" y1="21232" x2="29150" y2="31686"/>
                        <a14:foregroundMark x1="71542" y1="25608" x2="65613" y2="51864"/>
                        <a14:backgroundMark x1="24704" y1="20259" x2="21739" y2="37277"/>
                        <a14:backgroundMark x1="13142" y1="52836" x2="13142" y2="59157"/>
                        <a14:backgroundMark x1="95850" y1="35089" x2="96443" y2="68882"/>
                        <a14:backgroundMark x1="1877" y1="67180" x2="988" y2="67666"/>
                        <a14:backgroundMark x1="75395" y1="24878" x2="64427" y2="10049"/>
                        <a14:backgroundMark x1="23814" y1="32901" x2="24704" y2="4092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412303" y="5879323"/>
            <a:ext cx="752435" cy="9786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068610" y="6430696"/>
            <a:ext cx="1302986" cy="369332"/>
          </a:xfrm>
          <a:prstGeom prst="rect">
            <a:avLst/>
          </a:prstGeom>
          <a:noFill/>
        </p:spPr>
        <p:txBody>
          <a:bodyPr wrap="square" rtlCol="0">
            <a:spAutoFit/>
          </a:bodyPr>
          <a:lstStyle/>
          <a:p>
            <a:r>
              <a:rPr lang="en-US" dirty="0"/>
              <a:t>St. Benedict</a:t>
            </a:r>
          </a:p>
        </p:txBody>
      </p:sp>
      <p:sp>
        <p:nvSpPr>
          <p:cNvPr id="12" name="TextBox 11"/>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1036" name="Picture 12" descr="https://tse3.mm.bing.net/th?id=JN.dQQ%2brvzyQGPpdcsM2qnw%2fw&amp;pid=15.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591" y="79889"/>
            <a:ext cx="2562225" cy="3048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 name="moving_clouds_wmv.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lum bright="40000"/>
          </a:blip>
          <a:srcRect b="40260"/>
          <a:stretch/>
        </p:blipFill>
        <p:spPr>
          <a:xfrm>
            <a:off x="3552923" y="99247"/>
            <a:ext cx="4427278" cy="1983635"/>
          </a:xfrm>
          <a:prstGeom prst="rect">
            <a:avLst/>
          </a:prstGeom>
        </p:spPr>
      </p:pic>
      <p:grpSp>
        <p:nvGrpSpPr>
          <p:cNvPr id="31" name="Group 30"/>
          <p:cNvGrpSpPr/>
          <p:nvPr/>
        </p:nvGrpSpPr>
        <p:grpSpPr>
          <a:xfrm>
            <a:off x="3564515" y="1820073"/>
            <a:ext cx="4423879" cy="1270655"/>
            <a:chOff x="4649246" y="4918791"/>
            <a:chExt cx="4423879" cy="1270655"/>
          </a:xfrm>
        </p:grpSpPr>
        <p:pic>
          <p:nvPicPr>
            <p:cNvPr id="32"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50065" y="555653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82980" y="5555110"/>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15738" y="5552307"/>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29743" y="555201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43748" y="555171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57753" y="5551425"/>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71758" y="555113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40210" y="554924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49246" y="492607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82161" y="4924658"/>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14919" y="4921855"/>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28924" y="492156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42929" y="4921267"/>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56934" y="492097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70939" y="492067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39391" y="4918791"/>
              <a:ext cx="632915" cy="6329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p:cNvGrpSpPr/>
          <p:nvPr/>
        </p:nvGrpSpPr>
        <p:grpSpPr>
          <a:xfrm>
            <a:off x="3563696" y="1220895"/>
            <a:ext cx="4423879" cy="1270655"/>
            <a:chOff x="4649246" y="4918791"/>
            <a:chExt cx="4423879" cy="1270655"/>
          </a:xfrm>
        </p:grpSpPr>
        <p:pic>
          <p:nvPicPr>
            <p:cNvPr id="49"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50065" y="555653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82980" y="5555110"/>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15738" y="5552307"/>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29743" y="555201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43748" y="555171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57753" y="5551425"/>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71758" y="555113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40210" y="554924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49246" y="492607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82161" y="4924658"/>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14919" y="4921855"/>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28924" y="4921561"/>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42929" y="4921267"/>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56934" y="4920973"/>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70939" y="4920679"/>
              <a:ext cx="632915" cy="6329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http://4.bp.blogspot.com/-ggkSFkq3ky4/UXO1HwBEtZI/AAAAAAAAM9M/JuxFjeDrJwk/s1600/Sprite_FX_Grass_00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39391" y="4918791"/>
              <a:ext cx="632915" cy="632915"/>
            </a:xfrm>
            <a:prstGeom prst="rect">
              <a:avLst/>
            </a:prstGeom>
            <a:noFill/>
            <a:extLst>
              <a:ext uri="{909E8E84-426E-40DD-AFC4-6F175D3DCCD1}">
                <a14:hiddenFill xmlns:a14="http://schemas.microsoft.com/office/drawing/2010/main">
                  <a:solidFill>
                    <a:srgbClr val="FFFFFF"/>
                  </a:solidFill>
                </a14:hiddenFill>
              </a:ext>
            </a:extLst>
          </p:spPr>
        </p:pic>
      </p:grpSp>
      <p:pic>
        <p:nvPicPr>
          <p:cNvPr id="65" name="Picture 4" descr="http://www.historyanswers.co.uk/wp-content/uploads/2013/07/Mon.jpg"/>
          <p:cNvPicPr>
            <a:picLocks noChangeAspect="1" noChangeArrowheads="1"/>
          </p:cNvPicPr>
          <p:nvPr/>
        </p:nvPicPr>
        <p:blipFill rotWithShape="1">
          <a:blip r:embed="rId14">
            <a:extLst>
              <a:ext uri="{28A0092B-C50C-407E-A947-70E740481C1C}">
                <a14:useLocalDpi xmlns:a14="http://schemas.microsoft.com/office/drawing/2010/main" val="0"/>
              </a:ext>
            </a:extLst>
          </a:blip>
          <a:srcRect r="920" b="4389"/>
          <a:stretch/>
        </p:blipFill>
        <p:spPr bwMode="auto">
          <a:xfrm>
            <a:off x="3562641" y="93418"/>
            <a:ext cx="4423772" cy="2991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0" name="Picture 2" descr="https://itsakeeper.files.wordpress.com/2010/06/italian-bread-w.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3790" y="3745341"/>
            <a:ext cx="2538026" cy="16920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s://upload.wikimedia.org/wikipedia/commons/d/d4/Heiligenkreuz.St._Benedict.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68473" y="2097727"/>
            <a:ext cx="156082" cy="2568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opengameart.org/sites/default/files/spellun-sprite.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1038783" y="6123454"/>
            <a:ext cx="895351" cy="762000"/>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p:cNvSpPr/>
          <p:nvPr/>
        </p:nvSpPr>
        <p:spPr>
          <a:xfrm>
            <a:off x="2009232" y="5941044"/>
            <a:ext cx="5780294" cy="369332"/>
          </a:xfrm>
          <a:prstGeom prst="rect">
            <a:avLst/>
          </a:prstGeom>
          <a:solidFill>
            <a:schemeClr val="bg1"/>
          </a:solidFill>
          <a:ln>
            <a:solidFill>
              <a:schemeClr val="tx1"/>
            </a:solidFill>
          </a:ln>
        </p:spPr>
        <p:txBody>
          <a:bodyPr wrap="square">
            <a:spAutoFit/>
          </a:bodyPr>
          <a:lstStyle/>
          <a:p>
            <a:pPr>
              <a:defRPr/>
            </a:pPr>
            <a:r>
              <a:rPr lang="en-US" dirty="0"/>
              <a:t>Eventually he left the area and founded his own monastery.</a:t>
            </a:r>
          </a:p>
        </p:txBody>
      </p:sp>
    </p:spTree>
    <p:extLst>
      <p:ext uri="{BB962C8B-B14F-4D97-AF65-F5344CB8AC3E}">
        <p14:creationId xmlns:p14="http://schemas.microsoft.com/office/powerpoint/2010/main" val="4082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000"/>
                                  </p:stCondLst>
                                  <p:childTnLst>
                                    <p:cmd type="call" cmd="playFrom(0.0)">
                                      <p:cBhvr>
                                        <p:cTn id="6" dur="14999"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9.16667E-6 -3.7037E-7 L 9.16667E-6 -3.7037E-7 C -0.0026 0.00278 -0.00572 0.00509 -0.00781 0.00856 C -0.00867 0.01018 -0.00833 0.01273 -0.00885 0.01458 C -0.01041 0.01898 -0.01145 0.01921 -0.0144 0.02176 C -0.01944 0.03194 -0.01631 0.02963 -0.02204 0.03217 C -0.02308 0.03356 -0.0243 0.03495 -0.02534 0.03657 C -0.02656 0.03842 -0.0276 0.04028 -0.02864 0.04236 C -0.02933 0.04375 -0.03003 0.04537 -0.0309 0.04676 C -0.03177 0.04838 -0.03315 0.04953 -0.0342 0.05115 C -0.03871 0.05856 -0.03367 0.05301 -0.03958 0.05856 C -0.04045 0.05995 -0.04079 0.0618 -0.04183 0.06296 C -0.04253 0.06365 -0.05242 0.07222 -0.05399 0.07315 C -0.05729 0.075 -0.07083 0.07592 -0.07152 0.07615 C -0.07829 0.08055 -0.07447 0.07778 -0.08246 0.08495 C -0.0835 0.08588 -0.08454 0.08727 -0.08576 0.08773 C -0.09565 0.0912 -0.09166 0.08935 -0.09791 0.09213 C -0.09999 0.09514 -0.10156 0.09977 -0.10451 0.10092 L -0.1144 0.10532 C -0.11649 0.10625 -0.11874 0.10764 -0.121 0.10833 L -0.12638 0.10972 C -0.1276 0.11065 -0.12847 0.1118 -0.12968 0.11273 C -0.13177 0.11412 -0.1368 0.11528 -0.13854 0.11574 C -0.14444 0.11666 -0.15017 0.11759 -0.15607 0.11852 L -0.16492 0.12014 C -0.16996 0.12176 -0.17413 0.12338 -0.17916 0.12453 C -0.18177 0.125 -0.18437 0.12546 -0.1868 0.12592 C -0.18802 0.12685 -0.18906 0.12778 -0.1901 0.1287 C -0.19166 0.13032 -0.19288 0.13217 -0.19461 0.1331 C -0.19583 0.13403 -0.19756 0.13403 -0.19895 0.13472 C -0.20086 0.13541 -0.2026 0.13657 -0.20451 0.1375 C -0.21388 0.14328 -0.20329 0.1375 -0.2144 0.1449 C -0.21614 0.14606 -0.21805 0.14676 -0.21979 0.14791 C -0.221 0.14861 -0.22204 0.14953 -0.22308 0.15069 C -0.22552 0.15347 -0.22968 0.15949 -0.22968 0.15949 C -0.23194 0.16852 -0.22916 0.15949 -0.23402 0.16828 C -0.23541 0.1706 -0.23593 0.17361 -0.23732 0.17569 C -0.23854 0.17754 -0.24045 0.17847 -0.24183 0.18009 C -0.24305 0.18171 -0.24392 0.18403 -0.24513 0.18588 C -0.24617 0.1875 -0.24722 0.18889 -0.24843 0.19028 C -0.24913 0.19236 -0.2493 0.1949 -0.25052 0.19629 C -0.25173 0.19745 -0.25364 0.19676 -0.25503 0.19768 C -0.25624 0.19861 -0.25711 0.20069 -0.25833 0.20208 C -0.26197 0.20625 -0.26163 0.2037 -0.26492 0.20949 C -0.2677 0.21435 -0.26874 0.21828 -0.27031 0.22407 C -0.27083 0.22546 -0.27117 0.22685 -0.27152 0.22847 C -0.2743 0.24259 -0.27187 0.23657 -0.27586 0.24467 C -0.27656 0.24791 -0.27725 0.25139 -0.27812 0.25486 C -0.27847 0.25625 -0.27864 0.25787 -0.27916 0.25926 C -0.27968 0.26088 -0.28055 0.26203 -0.28142 0.26365 C -0.28211 0.26713 -0.28263 0.2706 -0.2835 0.27384 C -0.28472 0.27801 -0.28611 0.28055 -0.28802 0.28403 C -0.28836 0.28657 -0.28819 0.28912 -0.28906 0.29143 C -0.28975 0.29328 -0.29131 0.29421 -0.29236 0.29583 C -0.29444 0.29907 -0.296 0.30254 -0.29791 0.30602 C -0.29791 0.30671 -0.30104 0.31852 -0.30104 0.32083 C -0.30104 0.33125 -0.29999 0.34004 -0.29895 0.35 C -0.29861 0.3662 -0.29878 0.3824 -0.29791 0.39838 C -0.29774 0.39953 -0.29479 0.41134 -0.2934 0.41296 C -0.29253 0.41412 -0.29131 0.41412 -0.2901 0.41458 C -0.28715 0.41551 -0.2842 0.41643 -0.28142 0.41736 C -0.2802 0.41852 -0.27899 0.41921 -0.27812 0.42037 C -0.27482 0.42384 -0.27465 0.42477 -0.27256 0.42916 C -0.27222 0.43171 -0.27222 0.43426 -0.27152 0.43657 C -0.27048 0.43935 -0.26822 0.4412 -0.26701 0.44375 C -0.26597 0.44606 -0.26562 0.44861 -0.26492 0.45115 C -0.26458 0.4537 -0.26545 0.4574 -0.26371 0.45856 C -0.26145 0.45995 -0.25867 0.45694 -0.25607 0.45694 C -0.25242 0.45694 -0.24878 0.4581 -0.24513 0.45856 C -0.22812 0.46065 -0.23697 0.45879 -0.22534 0.46134 C -0.2217 0.46389 -0.21822 0.4669 -0.2144 0.46875 C -0.2059 0.47245 -0.20989 0.4706 -0.20225 0.47453 C -0.19826 0.47361 -0.19427 0.47176 -0.1901 0.47176 C -0.16006 0.47083 -0.16371 0.47014 -0.14739 0.47453 C -0.14548 0.47546 -0.14374 0.47662 -0.14183 0.47754 C -0.14079 0.47801 -0.13975 0.47916 -0.13854 0.47893 C -0.13472 0.4787 -0.13124 0.47639 -0.1276 0.47615 L -0.10659 0.47453 C -0.09635 0.47546 -0.08593 0.47523 -0.07586 0.47754 C -0.07326 0.47824 -0.07152 0.48148 -0.06927 0.48333 L -0.06597 0.48634 C -0.06527 0.48773 -0.0644 0.48912 -0.06388 0.49074 C -0.06336 0.49213 -0.06371 0.49444 -0.06267 0.49514 C -0.05937 0.49722 -0.04722 0.49653 -0.04409 0.49653 L -0.04409 0.49653 " pathEditMode="relative" ptsTypes="AAAAAAAAAAAAAAAAAAAAAAAAAAAAAAAAAAAAAAAAAAAAAAAAAAAAAAAAAAAAAAAAAAAAAAAAAAAAAAAAAAAAA">
                                      <p:cBhvr>
                                        <p:cTn id="10" dur="5000" fill="hold"/>
                                        <p:tgtEl>
                                          <p:spTgt spid="66"/>
                                        </p:tgtEl>
                                        <p:attrNameLst>
                                          <p:attrName>ppt_x</p:attrName>
                                          <p:attrName>ppt_y</p:attrName>
                                        </p:attrNameLst>
                                      </p:cBhvr>
                                    </p:animMotion>
                                  </p:childTnLst>
                                </p:cTn>
                              </p:par>
                              <p:par>
                                <p:cTn id="11" presetID="6" presetClass="emph" presetSubtype="0" fill="hold" nodeType="withEffect">
                                  <p:stCondLst>
                                    <p:cond delay="0"/>
                                  </p:stCondLst>
                                  <p:childTnLst>
                                    <p:animScale>
                                      <p:cBhvr>
                                        <p:cTn id="12" dur="3000" fill="hold"/>
                                        <p:tgtEl>
                                          <p:spTgt spid="66"/>
                                        </p:tgtEl>
                                      </p:cBhvr>
                                      <p:by x="150000" y="150000"/>
                                    </p:animScale>
                                  </p:childTnLst>
                                </p:cTn>
                              </p:par>
                              <p:par>
                                <p:cTn id="13" presetID="10" presetClass="entr" presetSubtype="0" fill="hold" nodeType="withEffect">
                                  <p:stCondLst>
                                    <p:cond delay="300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3000"/>
                                        <p:tgtEl>
                                          <p:spTgt spid="1040"/>
                                        </p:tgtEl>
                                      </p:cBhvr>
                                    </p:animEffect>
                                  </p:childTnLst>
                                </p:cTn>
                              </p:par>
                            </p:childTnLst>
                          </p:cTn>
                        </p:par>
                        <p:par>
                          <p:cTn id="16" fill="hold">
                            <p:stCondLst>
                              <p:cond delay="6000"/>
                            </p:stCondLst>
                            <p:childTnLst>
                              <p:par>
                                <p:cTn id="17" presetID="10" presetClass="exit" presetSubtype="0" fill="hold" nodeType="afterEffect">
                                  <p:stCondLst>
                                    <p:cond delay="0"/>
                                  </p:stCondLst>
                                  <p:childTnLst>
                                    <p:animEffect transition="out" filter="fad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repeatCount="indefinite" fill="hold" display="0">
                  <p:stCondLst>
                    <p:cond delay="indefinite"/>
                  </p:stCondLst>
                </p:cTn>
                <p:tgtEl>
                  <p:spTgt spid="30"/>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2.bp.blogspot.com/_owJWLQ436YE/TED10sLZ_4I/AAAAAAAAAi0/b6Palp5uVGA/s1600/rule20of20st20benedict.jpeg"/>
          <p:cNvPicPr>
            <a:picLocks noChangeAspect="1" noChangeArrowheads="1"/>
          </p:cNvPicPr>
          <p:nvPr/>
        </p:nvPicPr>
        <p:blipFill rotWithShape="1">
          <a:blip r:embed="rId3">
            <a:extLst>
              <a:ext uri="{28A0092B-C50C-407E-A947-70E740481C1C}">
                <a14:useLocalDpi xmlns:a14="http://schemas.microsoft.com/office/drawing/2010/main" val="0"/>
              </a:ext>
            </a:extLst>
          </a:blip>
          <a:srcRect t="7919" b="17281"/>
          <a:stretch/>
        </p:blipFill>
        <p:spPr bwMode="auto">
          <a:xfrm>
            <a:off x="-31085" y="-140678"/>
            <a:ext cx="9175085" cy="71182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genius.bodleian.ox.ac.uk/files/2015/02/47-Regula-Sancti-Benedicti_no_annotated.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108" t="7628" r="18347" b="15738"/>
          <a:stretch/>
        </p:blipFill>
        <p:spPr bwMode="auto">
          <a:xfrm>
            <a:off x="-1055078" y="-505119"/>
            <a:ext cx="10550770" cy="68851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121" y="-505120"/>
            <a:ext cx="10547058" cy="6885139"/>
          </a:xfrm>
          <a:prstGeom prst="rect">
            <a:avLst/>
          </a:prstGeom>
        </p:spPr>
      </p:pic>
      <p:sp>
        <p:nvSpPr>
          <p:cNvPr id="6" name="Rectangle 5"/>
          <p:cNvSpPr/>
          <p:nvPr/>
        </p:nvSpPr>
        <p:spPr>
          <a:xfrm>
            <a:off x="2896336" y="6010687"/>
            <a:ext cx="3763771" cy="369332"/>
          </a:xfrm>
          <a:prstGeom prst="rect">
            <a:avLst/>
          </a:prstGeom>
          <a:solidFill>
            <a:schemeClr val="bg1"/>
          </a:solidFill>
          <a:ln>
            <a:solidFill>
              <a:schemeClr val="tx1"/>
            </a:solidFill>
          </a:ln>
        </p:spPr>
        <p:txBody>
          <a:bodyPr wrap="square">
            <a:spAutoFit/>
          </a:bodyPr>
          <a:lstStyle/>
          <a:p>
            <a:pPr>
              <a:defRPr/>
            </a:pPr>
            <a:r>
              <a:rPr lang="en-US" dirty="0"/>
              <a:t>He decided to put his rules in writing.</a:t>
            </a:r>
          </a:p>
        </p:txBody>
      </p:sp>
    </p:spTree>
    <p:extLst>
      <p:ext uri="{BB962C8B-B14F-4D97-AF65-F5344CB8AC3E}">
        <p14:creationId xmlns:p14="http://schemas.microsoft.com/office/powerpoint/2010/main" val="114107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0" fill="hold"/>
                                        <p:tgtEl>
                                          <p:spTgt spid="4"/>
                                        </p:tgtEl>
                                      </p:cBhvr>
                                      <p:by x="110000" y="110000"/>
                                    </p:animScale>
                                  </p:childTnLst>
                                </p:cTn>
                              </p:par>
                              <p:par>
                                <p:cTn id="7" presetID="10" presetClass="entr" presetSubtype="0" fill="hold" nodeType="withEffect">
                                  <p:stCondLst>
                                    <p:cond delay="6000"/>
                                  </p:stCondLst>
                                  <p:childTnLst>
                                    <p:set>
                                      <p:cBhvr>
                                        <p:cTn id="8" dur="1" fill="hold">
                                          <p:stCondLst>
                                            <p:cond delay="0"/>
                                          </p:stCondLst>
                                        </p:cTn>
                                        <p:tgtEl>
                                          <p:spTgt spid="4098"/>
                                        </p:tgtEl>
                                        <p:attrNameLst>
                                          <p:attrName>style.visibility</p:attrName>
                                        </p:attrNameLst>
                                      </p:cBhvr>
                                      <p:to>
                                        <p:strVal val="visible"/>
                                      </p:to>
                                    </p:set>
                                    <p:animEffect transition="in" filter="fade">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5" name="Rectangle 4"/>
          <p:cNvSpPr/>
          <p:nvPr/>
        </p:nvSpPr>
        <p:spPr>
          <a:xfrm>
            <a:off x="2270427" y="-278963"/>
            <a:ext cx="4612160" cy="3631763"/>
          </a:xfrm>
          <a:prstGeom prst="rect">
            <a:avLst/>
          </a:prstGeom>
          <a:noFill/>
        </p:spPr>
        <p:txBody>
          <a:bodyPr wrap="none">
            <a:spAutoFit/>
          </a:bodyPr>
          <a:lstStyle/>
          <a:p>
            <a:pPr algn="ctr">
              <a:defRPr/>
            </a:pPr>
            <a:r>
              <a:rPr lang="en-US" sz="11500" b="1" dirty="0">
                <a:ln w="38100" cmpd="sng">
                  <a:solidFill>
                    <a:srgbClr val="FF0000"/>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Zombie" pitchFamily="2" charset="0"/>
              </a:rPr>
              <a:t>Brain</a:t>
            </a:r>
          </a:p>
          <a:p>
            <a:pPr algn="ctr">
              <a:defRPr/>
            </a:pPr>
            <a:r>
              <a:rPr lang="en-US" sz="11500" b="1" dirty="0">
                <a:ln w="38100" cmpd="sng">
                  <a:solidFill>
                    <a:srgbClr val="FF0000"/>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Zombie" pitchFamily="2" charset="0"/>
              </a:rPr>
              <a:t>Snack</a:t>
            </a:r>
          </a:p>
        </p:txBody>
      </p:sp>
      <p:grpSp>
        <p:nvGrpSpPr>
          <p:cNvPr id="2" name="Group 1"/>
          <p:cNvGrpSpPr>
            <a:grpSpLocks/>
          </p:cNvGrpSpPr>
          <p:nvPr/>
        </p:nvGrpSpPr>
        <p:grpSpPr bwMode="auto">
          <a:xfrm>
            <a:off x="927100" y="2438400"/>
            <a:ext cx="3581400" cy="4343400"/>
            <a:chOff x="76200" y="1981200"/>
            <a:chExt cx="4102100" cy="4876800"/>
          </a:xfrm>
        </p:grpSpPr>
        <p:pic>
          <p:nvPicPr>
            <p:cNvPr id="1947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308225"/>
              <a:ext cx="38100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2"/>
            <p:cNvPicPr>
              <a:picLocks noChangeAspect="1" noChangeArrowheads="1"/>
            </p:cNvPicPr>
            <p:nvPr/>
          </p:nvPicPr>
          <p:blipFill>
            <a:blip r:embed="rId6">
              <a:extLst>
                <a:ext uri="{28A0092B-C50C-407E-A947-70E740481C1C}">
                  <a14:useLocalDpi xmlns:a14="http://schemas.microsoft.com/office/drawing/2010/main" val="0"/>
                </a:ext>
              </a:extLst>
            </a:blip>
            <a:srcRect r="46289"/>
            <a:stretch>
              <a:fillRect/>
            </a:stretch>
          </p:blipFill>
          <p:spPr bwMode="auto">
            <a:xfrm>
              <a:off x="685800" y="1981200"/>
              <a:ext cx="34925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a:spLocks noChangeArrowheads="1"/>
          </p:cNvSpPr>
          <p:nvPr/>
        </p:nvSpPr>
        <p:spPr bwMode="auto">
          <a:xfrm>
            <a:off x="3200400" y="5867400"/>
            <a:ext cx="106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r>
              <a:rPr lang="en-US" altLang="en-US" sz="4800" b="0">
                <a:solidFill>
                  <a:srgbClr val="663300"/>
                </a:solidFill>
              </a:rPr>
              <a:t>.</a:t>
            </a:r>
          </a:p>
        </p:txBody>
      </p:sp>
      <p:sp>
        <p:nvSpPr>
          <p:cNvPr id="13" name="TextBox 12"/>
          <p:cNvSpPr txBox="1">
            <a:spLocks noChangeArrowheads="1"/>
          </p:cNvSpPr>
          <p:nvPr/>
        </p:nvSpPr>
        <p:spPr bwMode="auto">
          <a:xfrm>
            <a:off x="2514600" y="5935663"/>
            <a:ext cx="1066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r>
              <a:rPr lang="en-US" altLang="en-US" sz="4800" b="0">
                <a:solidFill>
                  <a:srgbClr val="663300"/>
                </a:solidFill>
              </a:rPr>
              <a:t>.</a:t>
            </a:r>
          </a:p>
        </p:txBody>
      </p:sp>
      <p:sp>
        <p:nvSpPr>
          <p:cNvPr id="6" name="TextBox 5"/>
          <p:cNvSpPr txBox="1">
            <a:spLocks noChangeArrowheads="1"/>
          </p:cNvSpPr>
          <p:nvPr/>
        </p:nvSpPr>
        <p:spPr bwMode="auto">
          <a:xfrm>
            <a:off x="1371600" y="5799138"/>
            <a:ext cx="1066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r>
              <a:rPr lang="en-US" altLang="en-US" sz="4800" b="0">
                <a:solidFill>
                  <a:srgbClr val="663300"/>
                </a:solidFill>
              </a:rPr>
              <a:t>.</a:t>
            </a:r>
          </a:p>
        </p:txBody>
      </p:sp>
      <p:sp>
        <p:nvSpPr>
          <p:cNvPr id="12" name="TextBox 11"/>
          <p:cNvSpPr txBox="1">
            <a:spLocks noChangeArrowheads="1"/>
          </p:cNvSpPr>
          <p:nvPr/>
        </p:nvSpPr>
        <p:spPr bwMode="auto">
          <a:xfrm>
            <a:off x="1905000" y="5867400"/>
            <a:ext cx="106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r>
              <a:rPr lang="en-US" altLang="en-US" sz="4800" b="0">
                <a:solidFill>
                  <a:srgbClr val="663300"/>
                </a:solidFill>
              </a:rPr>
              <a:t>.</a:t>
            </a:r>
          </a:p>
        </p:txBody>
      </p:sp>
      <p:sp>
        <p:nvSpPr>
          <p:cNvPr id="4" name="Rectangle 3"/>
          <p:cNvSpPr/>
          <p:nvPr/>
        </p:nvSpPr>
        <p:spPr>
          <a:xfrm>
            <a:off x="-152400" y="6172200"/>
            <a:ext cx="9372600" cy="774700"/>
          </a:xfrm>
          <a:prstGeom prst="rect">
            <a:avLst/>
          </a:prstGeom>
          <a:gradFill>
            <a:gsLst>
              <a:gs pos="38000">
                <a:srgbClr val="582C00"/>
              </a:gs>
              <a:gs pos="0">
                <a:srgbClr val="361B00"/>
              </a:gs>
              <a:gs pos="100000">
                <a:schemeClr val="tx1"/>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0" y="2667000"/>
            <a:ext cx="3352800"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rain Snack.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extLst>
              <a:ext uri="{28A0092B-C50C-407E-A947-70E740481C1C}">
                <a14:useLocalDpi xmlns:a14="http://schemas.microsoft.com/office/drawing/2010/main" val="0"/>
              </a:ext>
            </a:extLst>
          </a:blip>
          <a:srcRect/>
          <a:stretch>
            <a:fillRect/>
          </a:stretch>
        </p:blipFill>
        <p:spPr bwMode="auto">
          <a:xfrm>
            <a:off x="4724400" y="708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3188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6671" fill="hold"/>
                                        <p:tgtEl>
                                          <p:spTgt spid="15"/>
                                        </p:tgtEl>
                                      </p:cBhvr>
                                    </p:cmd>
                                  </p:childTnLst>
                                </p:cTn>
                              </p:par>
                              <p:par>
                                <p:cTn id="7" presetID="53" presetClass="entr" presetSubtype="16" fill="hold" nodeType="withEffect">
                                  <p:stCondLst>
                                    <p:cond delay="1000"/>
                                  </p:stCondLst>
                                  <p:childTnLst>
                                    <p:set>
                                      <p:cBhvr>
                                        <p:cTn id="8" dur="1" fill="hold">
                                          <p:stCondLst>
                                            <p:cond delay="0"/>
                                          </p:stCondLst>
                                        </p:cTn>
                                        <p:tgtEl>
                                          <p:spTgt spid="5"/>
                                        </p:tgtEl>
                                        <p:attrNameLst>
                                          <p:attrName>style.visibility</p:attrName>
                                        </p:attrNameLst>
                                      </p:cBhvr>
                                      <p:to>
                                        <p:strVal val="visible"/>
                                      </p:to>
                                    </p:set>
                                    <p:anim calcmode="lin" valueType="num">
                                      <p:cBhvr>
                                        <p:cTn id="9" dur="3000" fill="hold"/>
                                        <p:tgtEl>
                                          <p:spTgt spid="5"/>
                                        </p:tgtEl>
                                        <p:attrNameLst>
                                          <p:attrName>ppt_w</p:attrName>
                                        </p:attrNameLst>
                                      </p:cBhvr>
                                      <p:tavLst>
                                        <p:tav tm="0">
                                          <p:val>
                                            <p:fltVal val="0"/>
                                          </p:val>
                                        </p:tav>
                                        <p:tav tm="100000">
                                          <p:val>
                                            <p:strVal val="#ppt_w"/>
                                          </p:val>
                                        </p:tav>
                                      </p:tavLst>
                                    </p:anim>
                                    <p:anim calcmode="lin" valueType="num">
                                      <p:cBhvr>
                                        <p:cTn id="10" dur="3000" fill="hold"/>
                                        <p:tgtEl>
                                          <p:spTgt spid="5"/>
                                        </p:tgtEl>
                                        <p:attrNameLst>
                                          <p:attrName>ppt_h</p:attrName>
                                        </p:attrNameLst>
                                      </p:cBhvr>
                                      <p:tavLst>
                                        <p:tav tm="0">
                                          <p:val>
                                            <p:fltVal val="0"/>
                                          </p:val>
                                        </p:tav>
                                        <p:tav tm="100000">
                                          <p:val>
                                            <p:strVal val="#ppt_h"/>
                                          </p:val>
                                        </p:tav>
                                      </p:tavLst>
                                    </p:anim>
                                    <p:animEffect transition="in" filter="fade">
                                      <p:cBhvr>
                                        <p:cTn id="11" dur="3000"/>
                                        <p:tgtEl>
                                          <p:spTgt spid="5"/>
                                        </p:tgtEl>
                                      </p:cBhvr>
                                    </p:animEffect>
                                  </p:childTnLst>
                                </p:cTn>
                              </p:par>
                              <p:par>
                                <p:cTn id="12" presetID="2" presetClass="entr" presetSubtype="4" fill="hold" nodeType="withEffect">
                                  <p:stCondLst>
                                    <p:cond delay="8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0" presetClass="path" presetSubtype="0" accel="50000" decel="50000" fill="hold" grpId="0" nodeType="withEffect">
                                  <p:stCondLst>
                                    <p:cond delay="8500"/>
                                  </p:stCondLst>
                                  <p:childTnLst>
                                    <p:animMotion origin="layout" path="M 2.22222E-6 -3.7037E-7 C -0.00156 -0.01505 0.00035 -0.02107 -0.00972 -0.02778 C -0.01719 -0.04746 -0.00695 -0.02408 -0.01806 -0.03889 C -0.03768 -0.06505 -0.00781 -0.0338 -0.02778 -0.05371 C -0.0316 -0.06621 -0.03681 -0.07523 -0.03889 -0.08889 C -0.04011 -0.10533 -0.0349 -0.12917 -0.04861 -0.13519 C -0.05799 -0.13334 -0.06007 -0.13125 -0.06806 -0.12593 C -0.07344 -0.11621 -0.0783 -0.10672 -0.08472 -0.09815 C -0.09011 -0.07686 -0.09254 -0.06991 -0.09445 -0.0463 C -0.09393 -0.03959 -0.09271 -0.03264 -0.09306 -0.02593 C -0.09323 -0.02199 -0.09584 -0.01482 -0.09584 -0.01482 C -0.10156 -0.01736 -0.1033 -0.01551 -0.10834 -0.01111 C -0.11111 0.00023 -0.11597 -0.00139 -0.125 -3.7037E-7 C -0.13056 0.00254 -0.12778 0.00185 -0.13334 0.00185 L -0.12639 0.01111 " pathEditMode="relative" ptsTypes="fffffffffffffAA">
                                      <p:cBhvr>
                                        <p:cTn id="17" dur="700" fill="hold"/>
                                        <p:tgtEl>
                                          <p:spTgt spid="6"/>
                                        </p:tgtEl>
                                        <p:attrNameLst>
                                          <p:attrName>ppt_x</p:attrName>
                                          <p:attrName>ppt_y</p:attrName>
                                        </p:attrNameLst>
                                      </p:cBhvr>
                                    </p:animMotion>
                                  </p:childTnLst>
                                </p:cTn>
                              </p:par>
                              <p:par>
                                <p:cTn id="18" presetID="0" presetClass="path" presetSubtype="0" accel="50000" decel="50000" fill="hold" grpId="0" nodeType="withEffect">
                                  <p:stCondLst>
                                    <p:cond delay="8500"/>
                                  </p:stCondLst>
                                  <p:childTnLst>
                                    <p:animMotion origin="layout" path="M 2.22222E-6 -3.7037E-7 C -0.00156 -0.01505 0.00035 -0.02107 -0.00972 -0.02778 C -0.01719 -0.04746 -0.00695 -0.02408 -0.01806 -0.03889 C -0.03768 -0.06505 -0.00781 -0.0338 -0.02778 -0.05371 C -0.0316 -0.06621 -0.03681 -0.07523 -0.03889 -0.08889 C -0.04011 -0.10533 -0.0349 -0.12917 -0.04861 -0.13519 C -0.05799 -0.13334 -0.06007 -0.13125 -0.06806 -0.12593 C -0.07344 -0.11621 -0.0783 -0.10672 -0.08472 -0.09815 C -0.09011 -0.07686 -0.09254 -0.06991 -0.09445 -0.0463 C -0.09393 -0.03959 -0.09271 -0.03264 -0.09306 -0.02593 C -0.09323 -0.02199 -0.09584 -0.01482 -0.09584 -0.01482 C -0.10156 -0.01736 -0.1033 -0.01551 -0.10834 -0.01111 C -0.11111 0.00023 -0.11597 -0.00139 -0.125 -3.7037E-7 C -0.13056 0.00254 -0.12778 0.00185 -0.13334 0.00185 L -0.12639 0.01111 " pathEditMode="relative" ptsTypes="fffffffffffffAA">
                                      <p:cBhvr>
                                        <p:cTn id="19" dur="500" fill="hold"/>
                                        <p:tgtEl>
                                          <p:spTgt spid="12"/>
                                        </p:tgtEl>
                                        <p:attrNameLst>
                                          <p:attrName>ppt_x</p:attrName>
                                          <p:attrName>ppt_y</p:attrName>
                                        </p:attrNameLst>
                                      </p:cBhvr>
                                    </p:animMotion>
                                  </p:childTnLst>
                                </p:cTn>
                              </p:par>
                              <p:par>
                                <p:cTn id="20" presetID="0" presetClass="path" presetSubtype="0" accel="50000" decel="50000" fill="hold" grpId="0" nodeType="withEffect">
                                  <p:stCondLst>
                                    <p:cond delay="8500"/>
                                  </p:stCondLst>
                                  <p:childTnLst>
                                    <p:animMotion origin="layout" path="M 0.00052 0.0169 C 0.00174 -0.00023 0.00035 -0.00695 0.00834 -0.01435 C 0.01441 -0.03658 0.00608 -0.01019 0.01511 -0.02685 C 0.03091 -0.05648 0.00677 -0.0213 0.02292 -0.04352 C 0.02605 -0.05764 0.03021 -0.06783 0.03195 -0.0831 C 0.03299 -0.10162 0.02865 -0.12847 0.03976 -0.13519 C 0.0474 -0.1331 0.04914 -0.13079 0.05556 -0.12477 C 0.0599 -0.11389 0.06372 -0.10324 0.06893 -0.09352 C 0.07327 -0.06968 0.07535 -0.06181 0.07691 -0.03519 C 0.07639 -0.02778 0.07535 -0.01991 0.0757 -0.01227 C 0.07587 -0.00787 0.07795 0.00023 0.07795 0.00046 C 0.08264 -0.00278 0.08403 -0.0007 0.08802 0.0044 C 0.09028 0.01713 0.09427 0.01528 0.10157 0.0169 C 0.10608 0.01967 0.10382 0.01898 0.10834 0.01898 L 0.10261 0.0294 " pathEditMode="relative" rAng="0" ptsTypes="fffffffffffffAA">
                                      <p:cBhvr>
                                        <p:cTn id="21" dur="800" fill="hold"/>
                                        <p:tgtEl>
                                          <p:spTgt spid="13"/>
                                        </p:tgtEl>
                                        <p:attrNameLst>
                                          <p:attrName>ppt_x</p:attrName>
                                          <p:attrName>ppt_y</p:attrName>
                                        </p:attrNameLst>
                                      </p:cBhvr>
                                      <p:rCtr x="538200" y="-699100"/>
                                    </p:animMotion>
                                  </p:childTnLst>
                                </p:cTn>
                              </p:par>
                              <p:par>
                                <p:cTn id="22" presetID="0" presetClass="path" presetSubtype="0" accel="50000" decel="50000" fill="hold" grpId="0" nodeType="withEffect">
                                  <p:stCondLst>
                                    <p:cond delay="8500"/>
                                  </p:stCondLst>
                                  <p:childTnLst>
                                    <p:animMotion origin="layout" path="M -0.01649 0.02662 C -0.01458 0.01551 -0.01666 0.01111 -0.00451 0.00625 C 0.00486 -0.00787 -0.00798 0.00903 0.00591 -0.00162 C 0.03039 -0.02083 -0.00694 0.00185 0.01806 -0.0125 C 0.02275 -0.02153 0.02917 -0.02824 0.03195 -0.03796 C 0.03351 -0.05 0.02691 -0.06736 0.04393 -0.07153 C 0.05573 -0.07037 0.05834 -0.06875 0.06823 -0.06481 C 0.075 -0.05787 0.08091 -0.05092 0.08889 -0.04467 C 0.09549 -0.0294 0.09879 -0.0243 0.10122 -0.00717 C 0.10035 -0.00231 0.09879 0.00278 0.09931 0.00764 C 0.09948 0.01065 0.10278 0.01574 0.10278 0.01597 C 0.11007 0.01389 0.11216 0.01528 0.11823 0.01852 C 0.1217 0.02662 0.12795 0.02547 0.13907 0.02662 C 0.14601 0.02824 0.14254 0.02778 0.14966 0.02778 L 0.1408 0.03472 " pathEditMode="relative" rAng="0" ptsTypes="fffffffffffffAA">
                                      <p:cBhvr>
                                        <p:cTn id="23" dur="500" fill="hold"/>
                                        <p:tgtEl>
                                          <p:spTgt spid="14"/>
                                        </p:tgtEl>
                                        <p:attrNameLst>
                                          <p:attrName>ppt_x</p:attrName>
                                          <p:attrName>ppt_y</p:attrName>
                                        </p:attrNameLst>
                                      </p:cBhvr>
                                      <p:rCtr x="829900" y="-451400"/>
                                    </p:animMotion>
                                  </p:childTnLst>
                                </p:cTn>
                              </p:par>
                              <p:par>
                                <p:cTn id="24" presetID="0" presetClass="path" presetSubtype="0" accel="50000" fill="hold" nodeType="withEffect">
                                  <p:stCondLst>
                                    <p:cond delay="6000"/>
                                  </p:stCondLst>
                                  <p:childTnLst>
                                    <p:animMotion origin="layout" path="M 1.94444E-6 -7.40741E-7 C -0.01441 0.0044 -0.00816 0.00255 -0.01893 0.00556 C -0.02587 0.00995 -0.02292 0.01042 -0.02795 0.00741 C -0.04045 0.01528 -0.02049 0.00208 -0.03386 0.01296 C -0.03802 0.01644 -0.05087 0.01667 -0.05156 0.01667 C -0.0592 0.01204 -0.05 0.01829 -0.05781 0.01111 C -0.06285 0.00625 -0.07014 0.00509 -0.07552 0.0037 C -0.07847 0.00394 -0.09757 0.01088 -0.10313 0.0037 C -0.10729 0.00625 -0.11024 0.0044 -0.11406 0.00185 C -0.11719 -0.0037 -0.11962 -0.00486 -0.12309 -0.00926 C -0.12952 -0.00856 -0.13559 -0.00741 -0.14202 -0.00741 C -0.14375 -0.00741 -0.14514 -0.00926 -0.14688 -0.00926 C -0.14844 -0.00926 -0.15573 -0.00625 -0.15781 -0.00555 C -0.16597 -0.00301 -0.17431 -0.00185 -0.18264 -7.40741E-7 C -0.19531 0.00787 -0.20729 0.01806 -0.22031 0.02407 C -0.22465 0.02616 -0.22882 0.02894 -0.23299 0.03148 C -0.23507 0.03264 -0.23906 0.03519 -0.23906 0.03542 C -0.24983 0.0338 -0.25886 0.03102 -0.26979 0.02963 C -0.27066 0.02894 -0.27188 0.02801 -0.27274 0.02778 C -0.27674 0.02685 -0.28073 0.02732 -0.28455 0.02593 C -0.28577 0.02546 -0.28663 0.02292 -0.28768 0.02222 C -0.29063 0.02014 -0.29705 0.01806 -0.30052 0.01667 C -0.30677 0.00509 -0.31007 0.00532 -0.31945 0.0037 C -0.33299 0.00556 -0.34636 0.00741 -0.36007 0.01111 C -0.37101 0.01782 -0.35452 0.00718 -0.36597 0.01667 C -0.37327 0.02292 -0.38195 0.02477 -0.38959 0.02963 C -0.39271 0.03148 -0.39584 0.03657 -0.39861 0.03889 C -0.40486 0.04398 -0.41198 0.04745 -0.4184 0.05 C -0.42743 0.04769 -0.43646 0.0463 -0.44531 0.05185 C -0.44774 0.05116 -0.4507 0.05185 -0.4533 0.05 C -0.45417 0.04907 -0.45417 0.04583 -0.45521 0.04445 C -0.4559 0.04329 -0.45712 0.04329 -0.45799 0.04259 C -0.45851 0.03958 -0.45764 0.03472 -0.4592 0.03333 C -0.46268 0.03032 -0.46719 0.03287 -0.47101 0.03148 C -0.47205 0.03102 -0.47292 0.02894 -0.47413 0.02778 C -0.48472 0.0294 -0.48646 0.03009 -0.49462 0.02222 " pathEditMode="relative" rAng="0" ptsTypes="fffffffffffffffffffffffffffffffffffA">
                                      <p:cBhvr>
                                        <p:cTn id="25" dur="11000" fill="hold"/>
                                        <p:tgtEl>
                                          <p:spTgt spid="1027"/>
                                        </p:tgtEl>
                                        <p:attrNameLst>
                                          <p:attrName>ppt_x</p:attrName>
                                          <p:attrName>ppt_y</p:attrName>
                                        </p:attrNameLst>
                                      </p:cBhvr>
                                      <p:rCtr x="-2474000" y="213000"/>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26" fill="hold" display="0">
                  <p:stCondLst>
                    <p:cond delay="indefinite"/>
                  </p:stCondLst>
                  <p:endCondLst>
                    <p:cond evt="onPrev" delay="0">
                      <p:tgtEl>
                        <p:sldTgt/>
                      </p:tgtEl>
                    </p:cond>
                    <p:cond evt="onStopAudio" delay="0">
                      <p:tgtEl>
                        <p:sldTgt/>
                      </p:tgtEl>
                    </p:cond>
                  </p:endCondLst>
                </p:cTn>
                <p:tgtEl>
                  <p:spTgt spid="15"/>
                </p:tgtEl>
              </p:cMediaNode>
            </p:audio>
          </p:childTnLst>
        </p:cTn>
      </p:par>
    </p:tnLst>
    <p:bldLst>
      <p:bldP spid="14" grpId="0"/>
      <p:bldP spid="13" grpId="0"/>
      <p:bldP spid="6"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6000">
              <a:schemeClr val="tx1"/>
            </a:gs>
            <a:gs pos="100000">
              <a:schemeClr val="tx1"/>
            </a:gs>
          </a:gsLst>
          <a:path path="circle">
            <a:fillToRect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pPr algn="r"/>
            <a:r>
              <a:rPr lang="en-US" sz="9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ction Jackson" panose="00000400000000000000" pitchFamily="2" charset="0"/>
              </a:rPr>
              <a:t>Ponder</a:t>
            </a:r>
          </a:p>
        </p:txBody>
      </p:sp>
      <p:sp>
        <p:nvSpPr>
          <p:cNvPr id="3" name="Content Placeholder 2"/>
          <p:cNvSpPr>
            <a:spLocks noGrp="1"/>
          </p:cNvSpPr>
          <p:nvPr>
            <p:ph idx="1"/>
          </p:nvPr>
        </p:nvSpPr>
        <p:spPr>
          <a:xfrm>
            <a:off x="4111624" y="1874837"/>
            <a:ext cx="4575175" cy="4525963"/>
          </a:xfrm>
        </p:spPr>
        <p:txBody>
          <a:bodyPr/>
          <a:lstStyle/>
          <a:p>
            <a:pPr marL="0" indent="0" algn="r">
              <a:buNone/>
            </a:pPr>
            <a:r>
              <a:rPr lang="en-US">
                <a:solidFill>
                  <a:schemeClr val="bg1"/>
                </a:solidFill>
              </a:rPr>
              <a:t>What rules </a:t>
            </a:r>
            <a:r>
              <a:rPr lang="en-US" dirty="0">
                <a:solidFill>
                  <a:schemeClr val="bg1"/>
                </a:solidFill>
              </a:rPr>
              <a:t>do you think he wrote?</a:t>
            </a:r>
          </a:p>
          <a:p>
            <a:pPr marL="0" indent="0" algn="r">
              <a:buNone/>
            </a:pPr>
            <a:endParaRPr lang="en-US" dirty="0">
              <a:solidFill>
                <a:schemeClr val="bg1"/>
              </a:solidFill>
            </a:endParaRPr>
          </a:p>
          <a:p>
            <a:pPr marL="0" indent="0" algn="r">
              <a:buNone/>
            </a:pPr>
            <a:r>
              <a:rPr lang="en-US" dirty="0">
                <a:solidFill>
                  <a:schemeClr val="bg1"/>
                </a:solidFill>
              </a:rPr>
              <a:t>Write one rule you think St. Benedict wrote for his monastery.</a:t>
            </a:r>
          </a:p>
        </p:txBody>
      </p:sp>
      <p:pic>
        <p:nvPicPr>
          <p:cNvPr id="1026" name="Picture 2" descr="http://365artists.files.wordpress.com/2011/05/rodin20thinker.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backgroundMark x1="80122" y1="32238" x2="80122" y2="32238"/>
                        <a14:backgroundMark x1="62080" y1="62423" x2="62080" y2="62423"/>
                      </a14:backgroundRemoval>
                    </a14:imgEffect>
                  </a14:imgLayer>
                </a14:imgProps>
              </a:ext>
              <a:ext uri="{28A0092B-C50C-407E-A947-70E740481C1C}">
                <a14:useLocalDpi xmlns:a14="http://schemas.microsoft.com/office/drawing/2010/main" val="0"/>
              </a:ext>
            </a:extLst>
          </a:blip>
          <a:srcRect/>
          <a:stretch>
            <a:fillRect/>
          </a:stretch>
        </p:blipFill>
        <p:spPr bwMode="auto">
          <a:xfrm>
            <a:off x="0" y="344045"/>
            <a:ext cx="4111625" cy="612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4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1.prweb.com/prfiles/2013/05/22/10751248/Charlemagne%20Front%20Cover.jpg"/>
          <p:cNvPicPr>
            <a:picLocks noChangeAspect="1" noChangeArrowheads="1"/>
          </p:cNvPicPr>
          <p:nvPr/>
        </p:nvPicPr>
        <p:blipFill rotWithShape="1">
          <a:blip r:embed="rId3">
            <a:extLst>
              <a:ext uri="{28A0092B-C50C-407E-A947-70E740481C1C}">
                <a14:useLocalDpi xmlns:a14="http://schemas.microsoft.com/office/drawing/2010/main" val="0"/>
              </a:ext>
            </a:extLst>
          </a:blip>
          <a:srcRect b="24485"/>
          <a:stretch/>
        </p:blipFill>
        <p:spPr bwMode="auto">
          <a:xfrm>
            <a:off x="260959" y="-84139"/>
            <a:ext cx="8653887" cy="65349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4" descr="Beauvais Cathedr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620" y="-84137"/>
            <a:ext cx="5593080" cy="6508181"/>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pic>
        <p:nvPicPr>
          <p:cNvPr id="1030" name="Picture 6" descr="http://fc00.deviantart.net/fs25/i/2008/085/c/2/Castle_Entrance_by_xNickixstockx.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0245" y="-6901"/>
            <a:ext cx="4214703" cy="6466113"/>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
        <p:nvSpPr>
          <p:cNvPr id="10" name="Rectangle 17"/>
          <p:cNvSpPr>
            <a:spLocks noChangeArrowheads="1"/>
          </p:cNvSpPr>
          <p:nvPr/>
        </p:nvSpPr>
        <p:spPr bwMode="auto">
          <a:xfrm>
            <a:off x="-705360" y="-84137"/>
            <a:ext cx="10582517" cy="6534960"/>
          </a:xfrm>
          <a:prstGeom prst="rect">
            <a:avLst/>
          </a:prstGeom>
          <a:solidFill>
            <a:schemeClr val="tx2">
              <a:alpha val="58823"/>
            </a:schemeClr>
          </a:solidFill>
          <a:ln>
            <a:noFill/>
          </a:ln>
          <a:extLst>
            <a:ext uri="{91240B29-F687-4F45-9708-019B960494DF}">
              <a14:hiddenLine xmlns:a14="http://schemas.microsoft.com/office/drawing/2010/main" w="85725">
                <a:solidFill>
                  <a:srgbClr val="000000"/>
                </a:solidFill>
                <a:miter lim="800000"/>
                <a:headEnd/>
                <a:tailEnd/>
              </a14:hiddenLine>
            </a:ext>
          </a:extLst>
        </p:spPr>
        <p:txBody>
          <a:bodyPr wrap="none" anchor="ct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dirty="0">
              <a:solidFill>
                <a:schemeClr val="tx1"/>
              </a:solidFill>
            </a:endParaRPr>
          </a:p>
        </p:txBody>
      </p:sp>
      <p:sp>
        <p:nvSpPr>
          <p:cNvPr id="2" name="Title 1"/>
          <p:cNvSpPr>
            <a:spLocks noGrp="1"/>
          </p:cNvSpPr>
          <p:nvPr>
            <p:ph type="ctrTitle"/>
          </p:nvPr>
        </p:nvSpPr>
        <p:spPr/>
        <p:txBody>
          <a:bodyPr/>
          <a:lstStyle/>
          <a:p>
            <a:br>
              <a:rPr lang="en-US" dirty="0">
                <a:ln w="9525">
                  <a:solidFill>
                    <a:schemeClr val="bg1"/>
                  </a:solidFill>
                  <a:prstDash val="solid"/>
                </a:ln>
                <a:effectLst>
                  <a:outerShdw blurRad="12700" dist="38100" dir="2700000" algn="tl" rotWithShape="0">
                    <a:schemeClr val="bg1">
                      <a:lumMod val="50000"/>
                    </a:schemeClr>
                  </a:outerShdw>
                </a:effectLst>
                <a:latin typeface="GoticaBastard" panose="02000603050000020004" pitchFamily="2" charset="0"/>
              </a:rPr>
            </a:br>
            <a:r>
              <a:rPr lang="en-US" dirty="0">
                <a:ln w="9525">
                  <a:solidFill>
                    <a:schemeClr val="bg1"/>
                  </a:solidFill>
                  <a:prstDash val="solid"/>
                </a:ln>
                <a:effectLst>
                  <a:outerShdw blurRad="12700" dist="38100" dir="2700000" algn="tl" rotWithShape="0">
                    <a:schemeClr val="bg1">
                      <a:lumMod val="50000"/>
                    </a:schemeClr>
                  </a:outerShdw>
                </a:effectLst>
                <a:latin typeface="GoticaBastard" panose="02000603050000020004" pitchFamily="2" charset="0"/>
              </a:rPr>
              <a:t>The Dark Ages</a:t>
            </a:r>
            <a:br>
              <a:rPr lang="en-US" dirty="0">
                <a:ln w="9525">
                  <a:solidFill>
                    <a:schemeClr val="bg1"/>
                  </a:solidFill>
                  <a:prstDash val="solid"/>
                </a:ln>
                <a:effectLst>
                  <a:outerShdw blurRad="12700" dist="38100" dir="2700000" algn="tl" rotWithShape="0">
                    <a:schemeClr val="bg1">
                      <a:lumMod val="50000"/>
                    </a:schemeClr>
                  </a:outerShdw>
                </a:effectLst>
                <a:latin typeface="GoticaBastard" panose="02000603050000020004" pitchFamily="2" charset="0"/>
              </a:rPr>
            </a:br>
            <a:endParaRPr lang="en-US" dirty="0">
              <a:ln w="9525">
                <a:solidFill>
                  <a:schemeClr val="bg1"/>
                </a:solidFill>
                <a:prstDash val="solid"/>
              </a:ln>
              <a:effectLst>
                <a:outerShdw blurRad="12700" dist="38100" dir="2700000" algn="tl" rotWithShape="0">
                  <a:schemeClr val="bg1">
                    <a:lumMod val="50000"/>
                  </a:schemeClr>
                </a:outerShdw>
              </a:effectLst>
              <a:latin typeface="GoticaBastard" panose="02000603050000020004" pitchFamily="2" charset="0"/>
            </a:endParaRPr>
          </a:p>
        </p:txBody>
      </p:sp>
      <p:pic>
        <p:nvPicPr>
          <p:cNvPr id="9" name="Picture 8" descr="http://ih3.redbubble.net/image.10683460.1809/flat,550x550,075,f.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nvGrpSpPr>
          <p:cNvPr id="12" name="Group 11"/>
          <p:cNvGrpSpPr/>
          <p:nvPr/>
        </p:nvGrpSpPr>
        <p:grpSpPr>
          <a:xfrm>
            <a:off x="-783767" y="5870612"/>
            <a:ext cx="10804068" cy="1496836"/>
            <a:chOff x="-783767" y="5870612"/>
            <a:chExt cx="10804068" cy="1496836"/>
          </a:xfrm>
        </p:grpSpPr>
        <p:sp>
          <p:nvSpPr>
            <p:cNvPr id="13" name="Freeform 12"/>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descr="http://ih3.redbubble.net/image.10683460.1809/flat,550x550,075,f.jp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15" name="TextBox 14"/>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sp>
        <p:nvSpPr>
          <p:cNvPr id="16" name="TextBox 15"/>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sp>
        <p:nvSpPr>
          <p:cNvPr id="5" name="Rectangle 4"/>
          <p:cNvSpPr/>
          <p:nvPr/>
        </p:nvSpPr>
        <p:spPr>
          <a:xfrm>
            <a:off x="1551396" y="2469778"/>
            <a:ext cx="7191910" cy="1015663"/>
          </a:xfrm>
          <a:prstGeom prst="rect">
            <a:avLst/>
          </a:prstGeom>
        </p:spPr>
        <p:txBody>
          <a:bodyPr wrap="square">
            <a:spAutoFit/>
          </a:bodyPr>
          <a:lstStyle/>
          <a:p>
            <a:r>
              <a:rPr lang="en-US" sz="6000" b="1" dirty="0">
                <a:ln w="9525">
                  <a:solidFill>
                    <a:prstClr val="white"/>
                  </a:solidFill>
                  <a:prstDash val="solid"/>
                </a:ln>
                <a:solidFill>
                  <a:prstClr val="black"/>
                </a:solidFill>
                <a:effectLst>
                  <a:outerShdw blurRad="12700" dist="38100" dir="2700000" algn="tl" rotWithShape="0">
                    <a:prstClr val="white">
                      <a:lumMod val="50000"/>
                    </a:prstClr>
                  </a:outerShdw>
                </a:effectLst>
                <a:latin typeface="GoticaBastard" panose="02000603050000020004" pitchFamily="2" charset="0"/>
                <a:ea typeface="+mj-ea"/>
                <a:cs typeface="Arial" panose="020B0604020202020204" pitchFamily="34" charset="0"/>
              </a:rPr>
              <a:t>Part 1: The Church</a:t>
            </a:r>
            <a:endParaRPr lang="en-US" dirty="0"/>
          </a:p>
        </p:txBody>
      </p:sp>
    </p:spTree>
    <p:extLst>
      <p:ext uri="{BB962C8B-B14F-4D97-AF65-F5344CB8AC3E}">
        <p14:creationId xmlns:p14="http://schemas.microsoft.com/office/powerpoint/2010/main" val="50106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0" fill="hold"/>
                                        <p:tgtEl>
                                          <p:spTgt spid="1032"/>
                                        </p:tgtEl>
                                      </p:cBhvr>
                                      <p:by x="110000" y="110000"/>
                                    </p:animScale>
                                  </p:childTnLst>
                                </p:cTn>
                              </p:par>
                              <p:par>
                                <p:cTn id="7" presetID="42" presetClass="path" presetSubtype="0" accel="50000" decel="50000" fill="hold" nodeType="withEffect">
                                  <p:stCondLst>
                                    <p:cond delay="0"/>
                                  </p:stCondLst>
                                  <p:childTnLst>
                                    <p:animMotion origin="layout" path="M 3.88889E-6 -3.7037E-7 L 3.88889E-6 -3.33333E-6 " pathEditMode="relative" rAng="0" ptsTypes="AA">
                                      <p:cBhvr>
                                        <p:cTn id="8" dur="10000" fill="hold"/>
                                        <p:tgtEl>
                                          <p:spTgt spid="1032"/>
                                        </p:tgtEl>
                                        <p:attrNameLst>
                                          <p:attrName>ppt_x</p:attrName>
                                          <p:attrName>ppt_y</p:attrName>
                                        </p:attrNameLst>
                                      </p:cBhvr>
                                      <p:rCtr x="0" y="1574"/>
                                    </p:animMotion>
                                  </p:childTnLst>
                                </p:cTn>
                              </p:par>
                              <p:par>
                                <p:cTn id="9" presetID="10" presetClass="entr" presetSubtype="0" fill="hold" grpId="0" nodeType="with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2.bp.blogspot.com/_owJWLQ436YE/TED10sLZ_4I/AAAAAAAAAi0/b6Palp5uVGA/s1600/rule20of20st20benedict.jpeg"/>
          <p:cNvPicPr>
            <a:picLocks noChangeAspect="1" noChangeArrowheads="1"/>
          </p:cNvPicPr>
          <p:nvPr/>
        </p:nvPicPr>
        <p:blipFill rotWithShape="1">
          <a:blip r:embed="rId2">
            <a:extLst>
              <a:ext uri="{28A0092B-C50C-407E-A947-70E740481C1C}">
                <a14:useLocalDpi xmlns:a14="http://schemas.microsoft.com/office/drawing/2010/main" val="0"/>
              </a:ext>
            </a:extLst>
          </a:blip>
          <a:srcRect l="4478" t="12502" r="4294" b="20977"/>
          <a:stretch/>
        </p:blipFill>
        <p:spPr bwMode="auto">
          <a:xfrm>
            <a:off x="-56272" y="-70340"/>
            <a:ext cx="9244508" cy="699164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genius.bodleian.ox.ac.uk/files/2015/02/47-Regula-Sancti-Benedicti_no_annotated.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108" t="7628" r="18347" b="15738"/>
          <a:stretch/>
        </p:blipFill>
        <p:spPr bwMode="auto">
          <a:xfrm>
            <a:off x="-1055078" y="-505119"/>
            <a:ext cx="10550770" cy="68851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121" y="-495072"/>
            <a:ext cx="10547058" cy="6885139"/>
          </a:xfrm>
          <a:prstGeom prst="rect">
            <a:avLst/>
          </a:prstGeom>
        </p:spPr>
      </p:pic>
      <p:sp>
        <p:nvSpPr>
          <p:cNvPr id="2" name="TextBox 1"/>
          <p:cNvSpPr txBox="1"/>
          <p:nvPr/>
        </p:nvSpPr>
        <p:spPr>
          <a:xfrm rot="598062">
            <a:off x="1173127" y="986010"/>
            <a:ext cx="3417385" cy="954107"/>
          </a:xfrm>
          <a:prstGeom prst="rect">
            <a:avLst/>
          </a:prstGeom>
          <a:noFill/>
        </p:spPr>
        <p:txBody>
          <a:bodyPr wrap="square" rtlCol="0">
            <a:spAutoFit/>
          </a:bodyPr>
          <a:lstStyle/>
          <a:p>
            <a:r>
              <a:rPr lang="en-US" sz="2800" dirty="0">
                <a:latin typeface="Blackadder ITC" panose="04020505051007020D02" pitchFamily="82" charset="0"/>
              </a:rPr>
              <a:t>All monks in the monastery are seen as equals.</a:t>
            </a:r>
          </a:p>
        </p:txBody>
      </p:sp>
      <p:sp>
        <p:nvSpPr>
          <p:cNvPr id="6" name="TextBox 5"/>
          <p:cNvSpPr txBox="1"/>
          <p:nvPr/>
        </p:nvSpPr>
        <p:spPr>
          <a:xfrm rot="598062">
            <a:off x="1052240" y="2433906"/>
            <a:ext cx="3417385" cy="523220"/>
          </a:xfrm>
          <a:prstGeom prst="rect">
            <a:avLst/>
          </a:prstGeom>
          <a:noFill/>
        </p:spPr>
        <p:txBody>
          <a:bodyPr wrap="square" rtlCol="0">
            <a:spAutoFit/>
          </a:bodyPr>
          <a:lstStyle/>
          <a:p>
            <a:r>
              <a:rPr lang="en-US" sz="2800" dirty="0">
                <a:latin typeface="Blackadder ITC" panose="04020505051007020D02" pitchFamily="82" charset="0"/>
              </a:rPr>
              <a:t>We must not talk too much.</a:t>
            </a:r>
          </a:p>
        </p:txBody>
      </p:sp>
      <p:sp>
        <p:nvSpPr>
          <p:cNvPr id="7" name="TextBox 6"/>
          <p:cNvSpPr txBox="1"/>
          <p:nvPr/>
        </p:nvSpPr>
        <p:spPr>
          <a:xfrm rot="598062">
            <a:off x="835460" y="3613049"/>
            <a:ext cx="3417385" cy="1384995"/>
          </a:xfrm>
          <a:prstGeom prst="rect">
            <a:avLst/>
          </a:prstGeom>
          <a:noFill/>
        </p:spPr>
        <p:txBody>
          <a:bodyPr wrap="square" rtlCol="0">
            <a:spAutoFit/>
          </a:bodyPr>
          <a:lstStyle/>
          <a:p>
            <a:r>
              <a:rPr lang="en-US" sz="2800" dirty="0">
                <a:latin typeface="Blackadder ITC" panose="04020505051007020D02" pitchFamily="82" charset="0"/>
              </a:rPr>
              <a:t>We will create schools for the Lord’s service to teach the way to salvation.</a:t>
            </a:r>
          </a:p>
        </p:txBody>
      </p:sp>
      <p:sp>
        <p:nvSpPr>
          <p:cNvPr id="8" name="TextBox 7"/>
          <p:cNvSpPr txBox="1"/>
          <p:nvPr/>
        </p:nvSpPr>
        <p:spPr>
          <a:xfrm rot="20837544">
            <a:off x="4654221" y="753930"/>
            <a:ext cx="3417385" cy="954107"/>
          </a:xfrm>
          <a:prstGeom prst="rect">
            <a:avLst/>
          </a:prstGeom>
          <a:noFill/>
        </p:spPr>
        <p:txBody>
          <a:bodyPr wrap="square" rtlCol="0">
            <a:spAutoFit/>
          </a:bodyPr>
          <a:lstStyle/>
          <a:p>
            <a:r>
              <a:rPr lang="en-US" sz="2800" dirty="0">
                <a:latin typeface="Blackadder ITC" panose="04020505051007020D02" pitchFamily="82" charset="0"/>
              </a:rPr>
              <a:t>We must care for the old, sick and very young.</a:t>
            </a:r>
          </a:p>
        </p:txBody>
      </p:sp>
      <p:sp>
        <p:nvSpPr>
          <p:cNvPr id="9" name="TextBox 8"/>
          <p:cNvSpPr txBox="1"/>
          <p:nvPr/>
        </p:nvSpPr>
        <p:spPr>
          <a:xfrm rot="20837544">
            <a:off x="4708696" y="2033651"/>
            <a:ext cx="3417385" cy="954107"/>
          </a:xfrm>
          <a:prstGeom prst="rect">
            <a:avLst/>
          </a:prstGeom>
          <a:noFill/>
        </p:spPr>
        <p:txBody>
          <a:bodyPr wrap="square" rtlCol="0">
            <a:spAutoFit/>
          </a:bodyPr>
          <a:lstStyle/>
          <a:p>
            <a:r>
              <a:rPr lang="en-US" sz="2800" dirty="0">
                <a:latin typeface="Blackadder ITC" panose="04020505051007020D02" pitchFamily="82" charset="0"/>
              </a:rPr>
              <a:t>We will pray daily, many times.</a:t>
            </a:r>
          </a:p>
        </p:txBody>
      </p:sp>
      <p:sp>
        <p:nvSpPr>
          <p:cNvPr id="10" name="TextBox 9"/>
          <p:cNvSpPr txBox="1"/>
          <p:nvPr/>
        </p:nvSpPr>
        <p:spPr>
          <a:xfrm rot="20837544">
            <a:off x="4803363" y="3620442"/>
            <a:ext cx="3417385" cy="1384995"/>
          </a:xfrm>
          <a:prstGeom prst="rect">
            <a:avLst/>
          </a:prstGeom>
          <a:noFill/>
        </p:spPr>
        <p:txBody>
          <a:bodyPr wrap="square" rtlCol="0">
            <a:spAutoFit/>
          </a:bodyPr>
          <a:lstStyle/>
          <a:p>
            <a:r>
              <a:rPr lang="en-US" sz="2800" dirty="0">
                <a:latin typeface="Blackadder ITC" panose="04020505051007020D02" pitchFamily="82" charset="0"/>
              </a:rPr>
              <a:t>We will eat two times a day and will not eat the meat of any four-footed animals.</a:t>
            </a:r>
          </a:p>
        </p:txBody>
      </p:sp>
    </p:spTree>
    <p:extLst>
      <p:ext uri="{BB962C8B-B14F-4D97-AF65-F5344CB8AC3E}">
        <p14:creationId xmlns:p14="http://schemas.microsoft.com/office/powerpoint/2010/main" val="301986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430696"/>
          </a:xfrm>
          <a:prstGeom prst="rect">
            <a:avLst/>
          </a:prstGeom>
          <a:solidFill>
            <a:srgbClr val="262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210" y="-3012"/>
            <a:ext cx="9144000" cy="6430696"/>
          </a:xfrm>
          <a:prstGeom prst="rect">
            <a:avLst/>
          </a:prstGeom>
          <a:solidFill>
            <a:srgbClr val="5D5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260" y="0"/>
            <a:ext cx="9144000" cy="6430696"/>
          </a:xfrm>
          <a:prstGeom prst="rect">
            <a:avLst/>
          </a:prstGeom>
          <a:solidFill>
            <a:srgbClr val="AD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673" y="-6648"/>
            <a:ext cx="9144000" cy="6430696"/>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71" name="Rectangle 3"/>
          <p:cNvSpPr>
            <a:spLocks noGrp="1" noChangeArrowheads="1"/>
          </p:cNvSpPr>
          <p:nvPr>
            <p:ph type="body" idx="1"/>
          </p:nvPr>
        </p:nvSpPr>
        <p:spPr>
          <a:xfrm>
            <a:off x="256237" y="691663"/>
            <a:ext cx="8610600" cy="5791200"/>
          </a:xfrm>
        </p:spPr>
        <p:txBody>
          <a:bodyPr/>
          <a:lstStyle/>
          <a:p>
            <a:pPr eaLnBrk="1" hangingPunct="1">
              <a:buFont typeface="Arial" panose="020B0604020202020204" pitchFamily="34" charset="0"/>
              <a:buChar char="Δ"/>
            </a:pPr>
            <a:r>
              <a:rPr lang="en-US" altLang="en-US" sz="3600" b="1" dirty="0">
                <a:ln>
                  <a:solidFill>
                    <a:schemeClr val="tx1"/>
                  </a:solidFill>
                </a:ln>
                <a:solidFill>
                  <a:srgbClr val="FFFF00"/>
                </a:solidFill>
              </a:rPr>
              <a:t>The Christian Church brought some stability to the people.</a:t>
            </a:r>
          </a:p>
          <a:p>
            <a:pPr eaLnBrk="1" hangingPunct="1">
              <a:buFont typeface="Arial" panose="020B0604020202020204" pitchFamily="34" charset="0"/>
              <a:buChar char="Δ"/>
            </a:pPr>
            <a:r>
              <a:rPr lang="en-US" altLang="en-US" sz="3600" b="1" dirty="0">
                <a:ln>
                  <a:solidFill>
                    <a:schemeClr val="tx1"/>
                  </a:solidFill>
                </a:ln>
                <a:solidFill>
                  <a:srgbClr val="FFFF00"/>
                </a:solidFill>
              </a:rPr>
              <a:t>They provided education and help for the poor.</a:t>
            </a:r>
          </a:p>
          <a:p>
            <a:pPr eaLnBrk="1" hangingPunct="1">
              <a:buFont typeface="Arial" panose="020B0604020202020204" pitchFamily="34" charset="0"/>
              <a:buChar char="Δ"/>
            </a:pPr>
            <a:r>
              <a:rPr lang="en-US" altLang="en-US" sz="3600" b="1" dirty="0">
                <a:ln>
                  <a:solidFill>
                    <a:schemeClr val="tx1"/>
                  </a:solidFill>
                </a:ln>
                <a:solidFill>
                  <a:srgbClr val="FFFF00"/>
                </a:solidFill>
              </a:rPr>
              <a:t>The monks copied many books by hand.</a:t>
            </a:r>
          </a:p>
          <a:p>
            <a:pPr eaLnBrk="1" hangingPunct="1">
              <a:buFont typeface="Arial" panose="020B0604020202020204" pitchFamily="34" charset="0"/>
              <a:buChar char="Δ"/>
            </a:pPr>
            <a:r>
              <a:rPr lang="en-US" altLang="en-US" sz="3600" b="1" dirty="0">
                <a:ln>
                  <a:solidFill>
                    <a:schemeClr val="tx1"/>
                  </a:solidFill>
                </a:ln>
                <a:solidFill>
                  <a:srgbClr val="FFFF00"/>
                </a:solidFill>
              </a:rPr>
              <a:t>Eventually huge cathedrals were built to show the glory of God.</a:t>
            </a:r>
          </a:p>
        </p:txBody>
      </p:sp>
      <p:grpSp>
        <p:nvGrpSpPr>
          <p:cNvPr id="38" name="Group 37"/>
          <p:cNvGrpSpPr/>
          <p:nvPr/>
        </p:nvGrpSpPr>
        <p:grpSpPr>
          <a:xfrm>
            <a:off x="-785480" y="5873300"/>
            <a:ext cx="10804068" cy="1496836"/>
            <a:chOff x="-783767" y="5870612"/>
            <a:chExt cx="10804068" cy="1496836"/>
          </a:xfrm>
        </p:grpSpPr>
        <p:sp>
          <p:nvSpPr>
            <p:cNvPr id="39" name="Freeform 38"/>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8" descr="http://ih3.redbubble.net/image.10683460.1809/flat,550x550,075,f.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41" name="TextBox 40"/>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pic>
        <p:nvPicPr>
          <p:cNvPr id="42" name="Picture 2" descr="https://upload.wikimedia.org/wikipedia/commons/7/73/Fra_Angelico_03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6383" b="100000" l="0" r="100000">
                        <a14:foregroundMark x1="28557" y1="21232" x2="29150" y2="31686"/>
                        <a14:foregroundMark x1="71542" y1="25608" x2="65613" y2="51864"/>
                        <a14:backgroundMark x1="24704" y1="20259" x2="21739" y2="37277"/>
                        <a14:backgroundMark x1="13142" y1="52836" x2="13142" y2="59157"/>
                        <a14:backgroundMark x1="95850" y1="35089" x2="96443" y2="68882"/>
                        <a14:backgroundMark x1="1877" y1="67180" x2="988" y2="67666"/>
                        <a14:backgroundMark x1="75395" y1="24878" x2="64427" y2="10049"/>
                        <a14:backgroundMark x1="23814" y1="32901" x2="24704" y2="4092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410590" y="5882011"/>
            <a:ext cx="752435" cy="97867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7066897" y="6433384"/>
            <a:ext cx="1302986" cy="369332"/>
          </a:xfrm>
          <a:prstGeom prst="rect">
            <a:avLst/>
          </a:prstGeom>
          <a:noFill/>
        </p:spPr>
        <p:txBody>
          <a:bodyPr wrap="square" rtlCol="0">
            <a:spAutoFit/>
          </a:bodyPr>
          <a:lstStyle/>
          <a:p>
            <a:r>
              <a:rPr lang="en-US" dirty="0"/>
              <a:t>St. Benedict</a:t>
            </a:r>
          </a:p>
        </p:txBody>
      </p:sp>
      <p:sp>
        <p:nvSpPr>
          <p:cNvPr id="44" name="TextBox 43"/>
          <p:cNvSpPr txBox="1"/>
          <p:nvPr/>
        </p:nvSpPr>
        <p:spPr>
          <a:xfrm>
            <a:off x="3062920" y="6421663"/>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20" name="Picture 2" descr="http://opengameart.org/sites/default/files/spellun-spr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38783" y="6123454"/>
            <a:ext cx="895351"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opengameart.org/sites/default/files/spellun-spr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7626" y="6123454"/>
            <a:ext cx="8953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opengameart.org/sites/default/files/spellun-spr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7230" y="6123454"/>
            <a:ext cx="8953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opengameart.org/sites/default/files/spellun-spr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6079" y="6121043"/>
            <a:ext cx="8953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opengameart.org/sites/default/files/spellun-spr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2444" y="6136910"/>
            <a:ext cx="8953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550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4371">
                                            <p:txEl>
                                              <p:pRg st="0" end="0"/>
                                            </p:txEl>
                                          </p:spTgt>
                                        </p:tgtEl>
                                        <p:attrNameLst>
                                          <p:attrName>style.visibility</p:attrName>
                                        </p:attrNameLst>
                                      </p:cBhvr>
                                      <p:to>
                                        <p:strVal val="visible"/>
                                      </p:to>
                                    </p:set>
                                    <p:animEffect transition="in" filter="fade">
                                      <p:cBhvr>
                                        <p:cTn id="7" dur="500"/>
                                        <p:tgtEl>
                                          <p:spTgt spid="314371">
                                            <p:txEl>
                                              <p:pRg st="0" end="0"/>
                                            </p:txEl>
                                          </p:spTgt>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20"/>
                                        </p:tgtEl>
                                      </p:cBhvr>
                                    </p:animEffect>
                                    <p:set>
                                      <p:cBhvr>
                                        <p:cTn id="11" dur="1" fill="hold">
                                          <p:stCondLst>
                                            <p:cond delay="499"/>
                                          </p:stCondLst>
                                        </p:cTn>
                                        <p:tgtEl>
                                          <p:spTgt spid="20"/>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4371">
                                            <p:txEl>
                                              <p:pRg st="1" end="1"/>
                                            </p:txEl>
                                          </p:spTgt>
                                        </p:tgtEl>
                                        <p:attrNameLst>
                                          <p:attrName>style.visibility</p:attrName>
                                        </p:attrNameLst>
                                      </p:cBhvr>
                                      <p:to>
                                        <p:strVal val="visible"/>
                                      </p:to>
                                    </p:set>
                                    <p:animEffect transition="in" filter="fade">
                                      <p:cBhvr>
                                        <p:cTn id="23" dur="500"/>
                                        <p:tgtEl>
                                          <p:spTgt spid="314371">
                                            <p:txEl>
                                              <p:pRg st="1" end="1"/>
                                            </p:txEl>
                                          </p:spTgt>
                                        </p:tgtEl>
                                      </p:cBhvr>
                                    </p:animEffect>
                                  </p:childTnLst>
                                </p:cTn>
                              </p:par>
                            </p:childTnLst>
                          </p:cTn>
                        </p:par>
                        <p:par>
                          <p:cTn id="24" fill="hold">
                            <p:stCondLst>
                              <p:cond delay="500"/>
                            </p:stCondLst>
                            <p:childTnLst>
                              <p:par>
                                <p:cTn id="25" presetID="10" presetClass="exit" presetSubtype="0" fill="hold" nodeType="after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4371">
                                            <p:txEl>
                                              <p:pRg st="2" end="2"/>
                                            </p:txEl>
                                          </p:spTgt>
                                        </p:tgtEl>
                                        <p:attrNameLst>
                                          <p:attrName>style.visibility</p:attrName>
                                        </p:attrNameLst>
                                      </p:cBhvr>
                                      <p:to>
                                        <p:strVal val="visible"/>
                                      </p:to>
                                    </p:set>
                                    <p:animEffect transition="in" filter="fade">
                                      <p:cBhvr>
                                        <p:cTn id="39" dur="500"/>
                                        <p:tgtEl>
                                          <p:spTgt spid="314371">
                                            <p:txEl>
                                              <p:pRg st="2" end="2"/>
                                            </p:txEl>
                                          </p:spTgt>
                                        </p:tgtEl>
                                      </p:cBhvr>
                                    </p:animEffect>
                                  </p:childTnLst>
                                </p:cTn>
                              </p:par>
                            </p:childTnLst>
                          </p:cTn>
                        </p:par>
                        <p:par>
                          <p:cTn id="40" fill="hold">
                            <p:stCondLst>
                              <p:cond delay="500"/>
                            </p:stCondLst>
                            <p:childTnLst>
                              <p:par>
                                <p:cTn id="41" presetID="10" presetClass="exit" presetSubtype="0" fill="hold" nodeType="after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14371">
                                            <p:txEl>
                                              <p:pRg st="3" end="3"/>
                                            </p:txEl>
                                          </p:spTgt>
                                        </p:tgtEl>
                                        <p:attrNameLst>
                                          <p:attrName>style.visibility</p:attrName>
                                        </p:attrNameLst>
                                      </p:cBhvr>
                                      <p:to>
                                        <p:strVal val="visible"/>
                                      </p:to>
                                    </p:set>
                                    <p:animEffect transition="in" filter="fade">
                                      <p:cBhvr>
                                        <p:cTn id="55" dur="500"/>
                                        <p:tgtEl>
                                          <p:spTgt spid="314371">
                                            <p:txEl>
                                              <p:pRg st="3" end="3"/>
                                            </p:txEl>
                                          </p:spTgt>
                                        </p:tgtEl>
                                      </p:cBhvr>
                                    </p:animEffect>
                                  </p:childTnLst>
                                </p:cTn>
                              </p:par>
                            </p:childTnLst>
                          </p:cTn>
                        </p:par>
                        <p:par>
                          <p:cTn id="56" fill="hold">
                            <p:stCondLst>
                              <p:cond delay="500"/>
                            </p:stCondLst>
                            <p:childTnLst>
                              <p:par>
                                <p:cTn id="57" presetID="10" presetClass="exit" presetSubtype="0" fill="hold" nodeType="afterEffect">
                                  <p:stCondLst>
                                    <p:cond delay="0"/>
                                  </p:stCondLst>
                                  <p:childTnLst>
                                    <p:animEffect transition="out" filter="fade">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7" grpId="0" animBg="1"/>
      <p:bldP spid="19" grpId="0" animBg="1"/>
      <p:bldP spid="31437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5" name="Rectangle 4"/>
          <p:cNvSpPr/>
          <p:nvPr/>
        </p:nvSpPr>
        <p:spPr>
          <a:xfrm>
            <a:off x="2270427" y="-278963"/>
            <a:ext cx="4612160" cy="3631763"/>
          </a:xfrm>
          <a:prstGeom prst="rect">
            <a:avLst/>
          </a:prstGeom>
          <a:noFill/>
        </p:spPr>
        <p:txBody>
          <a:bodyPr wrap="none">
            <a:spAutoFit/>
          </a:bodyPr>
          <a:lstStyle/>
          <a:p>
            <a:pPr algn="ctr">
              <a:defRPr/>
            </a:pPr>
            <a:r>
              <a:rPr lang="en-US" sz="11500" b="1" dirty="0">
                <a:ln w="38100" cmpd="sng">
                  <a:solidFill>
                    <a:srgbClr val="FF0000"/>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Zombie" pitchFamily="2" charset="0"/>
              </a:rPr>
              <a:t>Brain</a:t>
            </a:r>
          </a:p>
          <a:p>
            <a:pPr algn="ctr">
              <a:defRPr/>
            </a:pPr>
            <a:r>
              <a:rPr lang="en-US" sz="11500" b="1" dirty="0">
                <a:ln w="38100" cmpd="sng">
                  <a:solidFill>
                    <a:srgbClr val="FF0000"/>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Zombie" pitchFamily="2" charset="0"/>
              </a:rPr>
              <a:t>Snack</a:t>
            </a:r>
          </a:p>
        </p:txBody>
      </p:sp>
      <p:grpSp>
        <p:nvGrpSpPr>
          <p:cNvPr id="2" name="Group 1"/>
          <p:cNvGrpSpPr>
            <a:grpSpLocks/>
          </p:cNvGrpSpPr>
          <p:nvPr/>
        </p:nvGrpSpPr>
        <p:grpSpPr bwMode="auto">
          <a:xfrm>
            <a:off x="927100" y="2438400"/>
            <a:ext cx="3581400" cy="4343400"/>
            <a:chOff x="76200" y="1981200"/>
            <a:chExt cx="4102100" cy="4876800"/>
          </a:xfrm>
        </p:grpSpPr>
        <p:pic>
          <p:nvPicPr>
            <p:cNvPr id="3995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308225"/>
              <a:ext cx="38100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1" name="Picture 2"/>
            <p:cNvPicPr>
              <a:picLocks noChangeAspect="1" noChangeArrowheads="1"/>
            </p:cNvPicPr>
            <p:nvPr/>
          </p:nvPicPr>
          <p:blipFill>
            <a:blip r:embed="rId6">
              <a:extLst>
                <a:ext uri="{28A0092B-C50C-407E-A947-70E740481C1C}">
                  <a14:useLocalDpi xmlns:a14="http://schemas.microsoft.com/office/drawing/2010/main" val="0"/>
                </a:ext>
              </a:extLst>
            </a:blip>
            <a:srcRect r="46289"/>
            <a:stretch>
              <a:fillRect/>
            </a:stretch>
          </p:blipFill>
          <p:spPr bwMode="auto">
            <a:xfrm>
              <a:off x="685800" y="1981200"/>
              <a:ext cx="34925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a:spLocks noChangeArrowheads="1"/>
          </p:cNvSpPr>
          <p:nvPr/>
        </p:nvSpPr>
        <p:spPr bwMode="auto">
          <a:xfrm>
            <a:off x="3200400" y="5867400"/>
            <a:ext cx="106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r>
              <a:rPr lang="en-US" altLang="en-US" sz="4800" b="0">
                <a:solidFill>
                  <a:srgbClr val="663300"/>
                </a:solidFill>
              </a:rPr>
              <a:t>.</a:t>
            </a:r>
          </a:p>
        </p:txBody>
      </p:sp>
      <p:sp>
        <p:nvSpPr>
          <p:cNvPr id="13" name="TextBox 12"/>
          <p:cNvSpPr txBox="1">
            <a:spLocks noChangeArrowheads="1"/>
          </p:cNvSpPr>
          <p:nvPr/>
        </p:nvSpPr>
        <p:spPr bwMode="auto">
          <a:xfrm>
            <a:off x="2514600" y="5935663"/>
            <a:ext cx="1066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r>
              <a:rPr lang="en-US" altLang="en-US" sz="4800" b="0">
                <a:solidFill>
                  <a:srgbClr val="663300"/>
                </a:solidFill>
              </a:rPr>
              <a:t>.</a:t>
            </a:r>
          </a:p>
        </p:txBody>
      </p:sp>
      <p:sp>
        <p:nvSpPr>
          <p:cNvPr id="6" name="TextBox 5"/>
          <p:cNvSpPr txBox="1">
            <a:spLocks noChangeArrowheads="1"/>
          </p:cNvSpPr>
          <p:nvPr/>
        </p:nvSpPr>
        <p:spPr bwMode="auto">
          <a:xfrm>
            <a:off x="1371600" y="5799138"/>
            <a:ext cx="1066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r>
              <a:rPr lang="en-US" altLang="en-US" sz="4800" b="0">
                <a:solidFill>
                  <a:srgbClr val="663300"/>
                </a:solidFill>
              </a:rPr>
              <a:t>.</a:t>
            </a:r>
          </a:p>
        </p:txBody>
      </p:sp>
      <p:sp>
        <p:nvSpPr>
          <p:cNvPr id="12" name="TextBox 11"/>
          <p:cNvSpPr txBox="1">
            <a:spLocks noChangeArrowheads="1"/>
          </p:cNvSpPr>
          <p:nvPr/>
        </p:nvSpPr>
        <p:spPr bwMode="auto">
          <a:xfrm>
            <a:off x="1905000" y="5867400"/>
            <a:ext cx="106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r>
              <a:rPr lang="en-US" altLang="en-US" sz="4800" b="0">
                <a:solidFill>
                  <a:srgbClr val="663300"/>
                </a:solidFill>
              </a:rPr>
              <a:t>.</a:t>
            </a:r>
          </a:p>
        </p:txBody>
      </p:sp>
      <p:sp>
        <p:nvSpPr>
          <p:cNvPr id="4" name="Rectangle 3"/>
          <p:cNvSpPr/>
          <p:nvPr/>
        </p:nvSpPr>
        <p:spPr>
          <a:xfrm>
            <a:off x="-152400" y="6172200"/>
            <a:ext cx="9372600" cy="774700"/>
          </a:xfrm>
          <a:prstGeom prst="rect">
            <a:avLst/>
          </a:prstGeom>
          <a:gradFill>
            <a:gsLst>
              <a:gs pos="38000">
                <a:srgbClr val="582C00"/>
              </a:gs>
              <a:gs pos="0">
                <a:srgbClr val="361B00"/>
              </a:gs>
              <a:gs pos="100000">
                <a:schemeClr val="tx1"/>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0" y="2667000"/>
            <a:ext cx="3352800"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rain Snack.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extLst>
              <a:ext uri="{28A0092B-C50C-407E-A947-70E740481C1C}">
                <a14:useLocalDpi xmlns:a14="http://schemas.microsoft.com/office/drawing/2010/main" val="0"/>
              </a:ext>
            </a:extLst>
          </a:blip>
          <a:srcRect/>
          <a:stretch>
            <a:fillRect/>
          </a:stretch>
        </p:blipFill>
        <p:spPr bwMode="auto">
          <a:xfrm>
            <a:off x="4724400" y="708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068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6671" fill="hold"/>
                                        <p:tgtEl>
                                          <p:spTgt spid="15"/>
                                        </p:tgtEl>
                                      </p:cBhvr>
                                    </p:cmd>
                                  </p:childTnLst>
                                </p:cTn>
                              </p:par>
                              <p:par>
                                <p:cTn id="7" presetID="53" presetClass="entr" presetSubtype="16" fill="hold" nodeType="withEffect">
                                  <p:stCondLst>
                                    <p:cond delay="1000"/>
                                  </p:stCondLst>
                                  <p:childTnLst>
                                    <p:set>
                                      <p:cBhvr>
                                        <p:cTn id="8" dur="1" fill="hold">
                                          <p:stCondLst>
                                            <p:cond delay="0"/>
                                          </p:stCondLst>
                                        </p:cTn>
                                        <p:tgtEl>
                                          <p:spTgt spid="5"/>
                                        </p:tgtEl>
                                        <p:attrNameLst>
                                          <p:attrName>style.visibility</p:attrName>
                                        </p:attrNameLst>
                                      </p:cBhvr>
                                      <p:to>
                                        <p:strVal val="visible"/>
                                      </p:to>
                                    </p:set>
                                    <p:anim calcmode="lin" valueType="num">
                                      <p:cBhvr>
                                        <p:cTn id="9" dur="3000" fill="hold"/>
                                        <p:tgtEl>
                                          <p:spTgt spid="5"/>
                                        </p:tgtEl>
                                        <p:attrNameLst>
                                          <p:attrName>ppt_w</p:attrName>
                                        </p:attrNameLst>
                                      </p:cBhvr>
                                      <p:tavLst>
                                        <p:tav tm="0">
                                          <p:val>
                                            <p:fltVal val="0"/>
                                          </p:val>
                                        </p:tav>
                                        <p:tav tm="100000">
                                          <p:val>
                                            <p:strVal val="#ppt_w"/>
                                          </p:val>
                                        </p:tav>
                                      </p:tavLst>
                                    </p:anim>
                                    <p:anim calcmode="lin" valueType="num">
                                      <p:cBhvr>
                                        <p:cTn id="10" dur="3000" fill="hold"/>
                                        <p:tgtEl>
                                          <p:spTgt spid="5"/>
                                        </p:tgtEl>
                                        <p:attrNameLst>
                                          <p:attrName>ppt_h</p:attrName>
                                        </p:attrNameLst>
                                      </p:cBhvr>
                                      <p:tavLst>
                                        <p:tav tm="0">
                                          <p:val>
                                            <p:fltVal val="0"/>
                                          </p:val>
                                        </p:tav>
                                        <p:tav tm="100000">
                                          <p:val>
                                            <p:strVal val="#ppt_h"/>
                                          </p:val>
                                        </p:tav>
                                      </p:tavLst>
                                    </p:anim>
                                    <p:animEffect transition="in" filter="fade">
                                      <p:cBhvr>
                                        <p:cTn id="11" dur="3000"/>
                                        <p:tgtEl>
                                          <p:spTgt spid="5"/>
                                        </p:tgtEl>
                                      </p:cBhvr>
                                    </p:animEffect>
                                  </p:childTnLst>
                                </p:cTn>
                              </p:par>
                              <p:par>
                                <p:cTn id="12" presetID="2" presetClass="entr" presetSubtype="4" fill="hold" nodeType="withEffect">
                                  <p:stCondLst>
                                    <p:cond delay="8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0" presetClass="path" presetSubtype="0" accel="50000" decel="50000" fill="hold" grpId="0" nodeType="withEffect">
                                  <p:stCondLst>
                                    <p:cond delay="8500"/>
                                  </p:stCondLst>
                                  <p:childTnLst>
                                    <p:animMotion origin="layout" path="M 2.22222E-6 -3.7037E-7 C -0.00156 -0.01505 0.00035 -0.02107 -0.00972 -0.02778 C -0.01719 -0.04746 -0.00695 -0.02408 -0.01806 -0.03889 C -0.03768 -0.06505 -0.00781 -0.0338 -0.02778 -0.05371 C -0.0316 -0.06621 -0.03681 -0.07523 -0.03889 -0.08889 C -0.04011 -0.10533 -0.0349 -0.12917 -0.04861 -0.13519 C -0.05799 -0.13334 -0.06007 -0.13125 -0.06806 -0.12593 C -0.07344 -0.11621 -0.0783 -0.10672 -0.08472 -0.09815 C -0.09011 -0.07686 -0.09254 -0.06991 -0.09445 -0.0463 C -0.09393 -0.03959 -0.09271 -0.03264 -0.09306 -0.02593 C -0.09323 -0.02199 -0.09584 -0.01482 -0.09584 -0.01482 C -0.10156 -0.01736 -0.1033 -0.01551 -0.10834 -0.01111 C -0.11111 0.00023 -0.11597 -0.00139 -0.125 -3.7037E-7 C -0.13056 0.00254 -0.12778 0.00185 -0.13334 0.00185 L -0.12639 0.01111 " pathEditMode="relative" ptsTypes="fffffffffffffAA">
                                      <p:cBhvr>
                                        <p:cTn id="17" dur="700" fill="hold"/>
                                        <p:tgtEl>
                                          <p:spTgt spid="6"/>
                                        </p:tgtEl>
                                        <p:attrNameLst>
                                          <p:attrName>ppt_x</p:attrName>
                                          <p:attrName>ppt_y</p:attrName>
                                        </p:attrNameLst>
                                      </p:cBhvr>
                                    </p:animMotion>
                                  </p:childTnLst>
                                </p:cTn>
                              </p:par>
                              <p:par>
                                <p:cTn id="18" presetID="0" presetClass="path" presetSubtype="0" accel="50000" decel="50000" fill="hold" grpId="0" nodeType="withEffect">
                                  <p:stCondLst>
                                    <p:cond delay="8500"/>
                                  </p:stCondLst>
                                  <p:childTnLst>
                                    <p:animMotion origin="layout" path="M 2.22222E-6 -3.7037E-7 C -0.00156 -0.01505 0.00035 -0.02107 -0.00972 -0.02778 C -0.01719 -0.04746 -0.00695 -0.02408 -0.01806 -0.03889 C -0.03768 -0.06505 -0.00781 -0.0338 -0.02778 -0.05371 C -0.0316 -0.06621 -0.03681 -0.07523 -0.03889 -0.08889 C -0.04011 -0.10533 -0.0349 -0.12917 -0.04861 -0.13519 C -0.05799 -0.13334 -0.06007 -0.13125 -0.06806 -0.12593 C -0.07344 -0.11621 -0.0783 -0.10672 -0.08472 -0.09815 C -0.09011 -0.07686 -0.09254 -0.06991 -0.09445 -0.0463 C -0.09393 -0.03959 -0.09271 -0.03264 -0.09306 -0.02593 C -0.09323 -0.02199 -0.09584 -0.01482 -0.09584 -0.01482 C -0.10156 -0.01736 -0.1033 -0.01551 -0.10834 -0.01111 C -0.11111 0.00023 -0.11597 -0.00139 -0.125 -3.7037E-7 C -0.13056 0.00254 -0.12778 0.00185 -0.13334 0.00185 L -0.12639 0.01111 " pathEditMode="relative" ptsTypes="fffffffffffffAA">
                                      <p:cBhvr>
                                        <p:cTn id="19" dur="500" fill="hold"/>
                                        <p:tgtEl>
                                          <p:spTgt spid="12"/>
                                        </p:tgtEl>
                                        <p:attrNameLst>
                                          <p:attrName>ppt_x</p:attrName>
                                          <p:attrName>ppt_y</p:attrName>
                                        </p:attrNameLst>
                                      </p:cBhvr>
                                    </p:animMotion>
                                  </p:childTnLst>
                                </p:cTn>
                              </p:par>
                              <p:par>
                                <p:cTn id="20" presetID="0" presetClass="path" presetSubtype="0" accel="50000" decel="50000" fill="hold" grpId="0" nodeType="withEffect">
                                  <p:stCondLst>
                                    <p:cond delay="8500"/>
                                  </p:stCondLst>
                                  <p:childTnLst>
                                    <p:animMotion origin="layout" path="M 0.00052 0.0169 C 0.00174 -0.00023 0.00035 -0.00695 0.00834 -0.01435 C 0.01441 -0.03658 0.00608 -0.01019 0.01511 -0.02685 C 0.03091 -0.05648 0.00677 -0.0213 0.02292 -0.04352 C 0.02605 -0.05764 0.03021 -0.06783 0.03195 -0.0831 C 0.03299 -0.10162 0.02865 -0.12847 0.03976 -0.13519 C 0.0474 -0.1331 0.04914 -0.13079 0.05556 -0.12477 C 0.0599 -0.11389 0.06372 -0.10324 0.06893 -0.09352 C 0.07327 -0.06968 0.07535 -0.06181 0.07691 -0.03519 C 0.07639 -0.02778 0.07535 -0.01991 0.0757 -0.01227 C 0.07587 -0.00787 0.07795 0.00023 0.07795 0.00046 C 0.08264 -0.00278 0.08403 -0.0007 0.08802 0.0044 C 0.09028 0.01713 0.09427 0.01528 0.10157 0.0169 C 0.10608 0.01967 0.10382 0.01898 0.10834 0.01898 L 0.10261 0.0294 " pathEditMode="relative" rAng="0" ptsTypes="fffffffffffffAA">
                                      <p:cBhvr>
                                        <p:cTn id="21" dur="800" fill="hold"/>
                                        <p:tgtEl>
                                          <p:spTgt spid="13"/>
                                        </p:tgtEl>
                                        <p:attrNameLst>
                                          <p:attrName>ppt_x</p:attrName>
                                          <p:attrName>ppt_y</p:attrName>
                                        </p:attrNameLst>
                                      </p:cBhvr>
                                      <p:rCtr x="538200" y="-699100"/>
                                    </p:animMotion>
                                  </p:childTnLst>
                                </p:cTn>
                              </p:par>
                              <p:par>
                                <p:cTn id="22" presetID="0" presetClass="path" presetSubtype="0" accel="50000" decel="50000" fill="hold" grpId="0" nodeType="withEffect">
                                  <p:stCondLst>
                                    <p:cond delay="8500"/>
                                  </p:stCondLst>
                                  <p:childTnLst>
                                    <p:animMotion origin="layout" path="M -0.01649 0.02662 C -0.01458 0.01551 -0.01666 0.01111 -0.00451 0.00625 C 0.00486 -0.00787 -0.00798 0.00903 0.00591 -0.00162 C 0.03039 -0.02083 -0.00694 0.00185 0.01806 -0.0125 C 0.02275 -0.02153 0.02917 -0.02824 0.03195 -0.03796 C 0.03351 -0.05 0.02691 -0.06736 0.04393 -0.07153 C 0.05573 -0.07037 0.05834 -0.06875 0.06823 -0.06481 C 0.075 -0.05787 0.08091 -0.05092 0.08889 -0.04467 C 0.09549 -0.0294 0.09879 -0.0243 0.10122 -0.00717 C 0.10035 -0.00231 0.09879 0.00278 0.09931 0.00764 C 0.09948 0.01065 0.10278 0.01574 0.10278 0.01597 C 0.11007 0.01389 0.11216 0.01528 0.11823 0.01852 C 0.1217 0.02662 0.12795 0.02547 0.13907 0.02662 C 0.14601 0.02824 0.14254 0.02778 0.14966 0.02778 L 0.1408 0.03472 " pathEditMode="relative" rAng="0" ptsTypes="fffffffffffffAA">
                                      <p:cBhvr>
                                        <p:cTn id="23" dur="500" fill="hold"/>
                                        <p:tgtEl>
                                          <p:spTgt spid="14"/>
                                        </p:tgtEl>
                                        <p:attrNameLst>
                                          <p:attrName>ppt_x</p:attrName>
                                          <p:attrName>ppt_y</p:attrName>
                                        </p:attrNameLst>
                                      </p:cBhvr>
                                      <p:rCtr x="829900" y="-451400"/>
                                    </p:animMotion>
                                  </p:childTnLst>
                                </p:cTn>
                              </p:par>
                              <p:par>
                                <p:cTn id="24" presetID="0" presetClass="path" presetSubtype="0" accel="50000" fill="hold" nodeType="withEffect">
                                  <p:stCondLst>
                                    <p:cond delay="6000"/>
                                  </p:stCondLst>
                                  <p:childTnLst>
                                    <p:animMotion origin="layout" path="M 1.94444E-6 -7.40741E-7 C -0.01441 0.0044 -0.00816 0.00255 -0.01893 0.00556 C -0.02587 0.00995 -0.02292 0.01042 -0.02795 0.00741 C -0.04045 0.01528 -0.02049 0.00208 -0.03386 0.01296 C -0.03802 0.01644 -0.05087 0.01667 -0.05156 0.01667 C -0.0592 0.01204 -0.05 0.01829 -0.05781 0.01111 C -0.06285 0.00625 -0.07014 0.00509 -0.07552 0.0037 C -0.07847 0.00394 -0.09757 0.01088 -0.10313 0.0037 C -0.10729 0.00625 -0.11024 0.0044 -0.11406 0.00185 C -0.11719 -0.0037 -0.11962 -0.00486 -0.12309 -0.00926 C -0.12952 -0.00856 -0.13559 -0.00741 -0.14202 -0.00741 C -0.14375 -0.00741 -0.14514 -0.00926 -0.14688 -0.00926 C -0.14844 -0.00926 -0.15573 -0.00625 -0.15781 -0.00555 C -0.16597 -0.00301 -0.17431 -0.00185 -0.18264 -7.40741E-7 C -0.19531 0.00787 -0.20729 0.01806 -0.22031 0.02407 C -0.22465 0.02616 -0.22882 0.02894 -0.23299 0.03148 C -0.23507 0.03264 -0.23906 0.03519 -0.23906 0.03542 C -0.24983 0.0338 -0.25886 0.03102 -0.26979 0.02963 C -0.27066 0.02894 -0.27188 0.02801 -0.27274 0.02778 C -0.27674 0.02685 -0.28073 0.02732 -0.28455 0.02593 C -0.28577 0.02546 -0.28663 0.02292 -0.28768 0.02222 C -0.29063 0.02014 -0.29705 0.01806 -0.30052 0.01667 C -0.30677 0.00509 -0.31007 0.00532 -0.31945 0.0037 C -0.33299 0.00556 -0.34636 0.00741 -0.36007 0.01111 C -0.37101 0.01782 -0.35452 0.00718 -0.36597 0.01667 C -0.37327 0.02292 -0.38195 0.02477 -0.38959 0.02963 C -0.39271 0.03148 -0.39584 0.03657 -0.39861 0.03889 C -0.40486 0.04398 -0.41198 0.04745 -0.4184 0.05 C -0.42743 0.04769 -0.43646 0.0463 -0.44531 0.05185 C -0.44774 0.05116 -0.4507 0.05185 -0.4533 0.05 C -0.45417 0.04907 -0.45417 0.04583 -0.45521 0.04445 C -0.4559 0.04329 -0.45712 0.04329 -0.45799 0.04259 C -0.45851 0.03958 -0.45764 0.03472 -0.4592 0.03333 C -0.46268 0.03032 -0.46719 0.03287 -0.47101 0.03148 C -0.47205 0.03102 -0.47292 0.02894 -0.47413 0.02778 C -0.48472 0.0294 -0.48646 0.03009 -0.49462 0.02222 " pathEditMode="relative" rAng="0" ptsTypes="fffffffffffffffffffffffffffffffffffA">
                                      <p:cBhvr>
                                        <p:cTn id="25" dur="11000" fill="hold"/>
                                        <p:tgtEl>
                                          <p:spTgt spid="1027"/>
                                        </p:tgtEl>
                                        <p:attrNameLst>
                                          <p:attrName>ppt_x</p:attrName>
                                          <p:attrName>ppt_y</p:attrName>
                                        </p:attrNameLst>
                                      </p:cBhvr>
                                      <p:rCtr x="-2474000" y="213000"/>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26" fill="hold" display="0">
                  <p:stCondLst>
                    <p:cond delay="indefinite"/>
                  </p:stCondLst>
                  <p:endCondLst>
                    <p:cond evt="onPrev" delay="0">
                      <p:tgtEl>
                        <p:sldTgt/>
                      </p:tgtEl>
                    </p:cond>
                    <p:cond evt="onStopAudio" delay="0">
                      <p:tgtEl>
                        <p:sldTgt/>
                      </p:tgtEl>
                    </p:cond>
                  </p:endCondLst>
                </p:cTn>
                <p:tgtEl>
                  <p:spTgt spid="15"/>
                </p:tgtEl>
              </p:cMediaNode>
            </p:audio>
          </p:childTnLst>
        </p:cTn>
      </p:par>
    </p:tnLst>
    <p:bldLst>
      <p:bldP spid="14" grpId="0"/>
      <p:bldP spid="13" grpId="0"/>
      <p:bldP spid="6"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0962"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04800"/>
            <a:ext cx="947737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19077" y="1082675"/>
            <a:ext cx="8505855" cy="3770263"/>
          </a:xfrm>
          <a:prstGeom prst="rect">
            <a:avLst/>
          </a:prstGeom>
          <a:noFill/>
        </p:spPr>
        <p:txBody>
          <a:bodyPr wrap="none">
            <a:spAutoFit/>
          </a:bodyPr>
          <a:lstStyle/>
          <a:p>
            <a:pPr algn="ctr">
              <a:defRPr/>
            </a:pPr>
            <a:r>
              <a:rPr lang="en-US" sz="239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istral" pitchFamily="66" charset="0"/>
              </a:rPr>
              <a:t>Draw It!</a:t>
            </a:r>
          </a:p>
        </p:txBody>
      </p:sp>
      <p:grpSp>
        <p:nvGrpSpPr>
          <p:cNvPr id="2" name="Group 6"/>
          <p:cNvGrpSpPr>
            <a:grpSpLocks noChangeAspect="1"/>
          </p:cNvGrpSpPr>
          <p:nvPr/>
        </p:nvGrpSpPr>
        <p:grpSpPr bwMode="auto">
          <a:xfrm>
            <a:off x="-1884363" y="914400"/>
            <a:ext cx="1909763" cy="1692275"/>
            <a:chOff x="1872" y="3072"/>
            <a:chExt cx="1203" cy="1066"/>
          </a:xfrm>
        </p:grpSpPr>
        <p:sp>
          <p:nvSpPr>
            <p:cNvPr id="40966" name="AutoShape 5"/>
            <p:cNvSpPr>
              <a:spLocks noChangeAspect="1" noChangeArrowheads="1" noTextEdit="1"/>
            </p:cNvSpPr>
            <p:nvPr/>
          </p:nvSpPr>
          <p:spPr bwMode="auto">
            <a:xfrm>
              <a:off x="1872" y="3072"/>
              <a:ext cx="1203" cy="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67" name="Freeform 9"/>
            <p:cNvSpPr>
              <a:spLocks/>
            </p:cNvSpPr>
            <p:nvPr/>
          </p:nvSpPr>
          <p:spPr bwMode="auto">
            <a:xfrm>
              <a:off x="1872" y="3247"/>
              <a:ext cx="1054" cy="866"/>
            </a:xfrm>
            <a:custGeom>
              <a:avLst/>
              <a:gdLst>
                <a:gd name="T0" fmla="*/ 1 w 2108"/>
                <a:gd name="T1" fmla="*/ 1 h 1732"/>
                <a:gd name="T2" fmla="*/ 1 w 2108"/>
                <a:gd name="T3" fmla="*/ 1 h 1732"/>
                <a:gd name="T4" fmla="*/ 1 w 2108"/>
                <a:gd name="T5" fmla="*/ 1 h 1732"/>
                <a:gd name="T6" fmla="*/ 1 w 2108"/>
                <a:gd name="T7" fmla="*/ 1 h 1732"/>
                <a:gd name="T8" fmla="*/ 1 w 2108"/>
                <a:gd name="T9" fmla="*/ 1 h 1732"/>
                <a:gd name="T10" fmla="*/ 1 w 2108"/>
                <a:gd name="T11" fmla="*/ 1 h 1732"/>
                <a:gd name="T12" fmla="*/ 1 w 2108"/>
                <a:gd name="T13" fmla="*/ 1 h 1732"/>
                <a:gd name="T14" fmla="*/ 1 w 2108"/>
                <a:gd name="T15" fmla="*/ 1 h 1732"/>
                <a:gd name="T16" fmla="*/ 1 w 2108"/>
                <a:gd name="T17" fmla="*/ 1 h 1732"/>
                <a:gd name="T18" fmla="*/ 1 w 2108"/>
                <a:gd name="T19" fmla="*/ 1 h 1732"/>
                <a:gd name="T20" fmla="*/ 1 w 2108"/>
                <a:gd name="T21" fmla="*/ 1 h 1732"/>
                <a:gd name="T22" fmla="*/ 1 w 2108"/>
                <a:gd name="T23" fmla="*/ 1 h 1732"/>
                <a:gd name="T24" fmla="*/ 1 w 2108"/>
                <a:gd name="T25" fmla="*/ 0 h 1732"/>
                <a:gd name="T26" fmla="*/ 1 w 2108"/>
                <a:gd name="T27" fmla="*/ 1 h 1732"/>
                <a:gd name="T28" fmla="*/ 1 w 2108"/>
                <a:gd name="T29" fmla="*/ 1 h 1732"/>
                <a:gd name="T30" fmla="*/ 1 w 2108"/>
                <a:gd name="T31" fmla="*/ 1 h 1732"/>
                <a:gd name="T32" fmla="*/ 1 w 2108"/>
                <a:gd name="T33" fmla="*/ 1 h 1732"/>
                <a:gd name="T34" fmla="*/ 1 w 2108"/>
                <a:gd name="T35" fmla="*/ 1 h 1732"/>
                <a:gd name="T36" fmla="*/ 1 w 2108"/>
                <a:gd name="T37" fmla="*/ 1 h 1732"/>
                <a:gd name="T38" fmla="*/ 1 w 2108"/>
                <a:gd name="T39" fmla="*/ 1 h 1732"/>
                <a:gd name="T40" fmla="*/ 1 w 2108"/>
                <a:gd name="T41" fmla="*/ 1 h 1732"/>
                <a:gd name="T42" fmla="*/ 1 w 2108"/>
                <a:gd name="T43" fmla="*/ 1 h 1732"/>
                <a:gd name="T44" fmla="*/ 1 w 2108"/>
                <a:gd name="T45" fmla="*/ 1 h 1732"/>
                <a:gd name="T46" fmla="*/ 1 w 2108"/>
                <a:gd name="T47" fmla="*/ 1 h 1732"/>
                <a:gd name="T48" fmla="*/ 1 w 2108"/>
                <a:gd name="T49" fmla="*/ 1 h 1732"/>
                <a:gd name="T50" fmla="*/ 1 w 2108"/>
                <a:gd name="T51" fmla="*/ 1 h 1732"/>
                <a:gd name="T52" fmla="*/ 1 w 2108"/>
                <a:gd name="T53" fmla="*/ 1 h 1732"/>
                <a:gd name="T54" fmla="*/ 1 w 2108"/>
                <a:gd name="T55" fmla="*/ 1 h 1732"/>
                <a:gd name="T56" fmla="*/ 1 w 2108"/>
                <a:gd name="T57" fmla="*/ 1 h 1732"/>
                <a:gd name="T58" fmla="*/ 1 w 2108"/>
                <a:gd name="T59" fmla="*/ 1 h 1732"/>
                <a:gd name="T60" fmla="*/ 1 w 2108"/>
                <a:gd name="T61" fmla="*/ 1 h 1732"/>
                <a:gd name="T62" fmla="*/ 1 w 2108"/>
                <a:gd name="T63" fmla="*/ 1 h 1732"/>
                <a:gd name="T64" fmla="*/ 1 w 2108"/>
                <a:gd name="T65" fmla="*/ 1 h 1732"/>
                <a:gd name="T66" fmla="*/ 1 w 2108"/>
                <a:gd name="T67" fmla="*/ 1 h 1732"/>
                <a:gd name="T68" fmla="*/ 1 w 2108"/>
                <a:gd name="T69" fmla="*/ 1 h 1732"/>
                <a:gd name="T70" fmla="*/ 1 w 2108"/>
                <a:gd name="T71" fmla="*/ 1 h 1732"/>
                <a:gd name="T72" fmla="*/ 1 w 2108"/>
                <a:gd name="T73" fmla="*/ 1 h 1732"/>
                <a:gd name="T74" fmla="*/ 1 w 2108"/>
                <a:gd name="T75" fmla="*/ 1 h 1732"/>
                <a:gd name="T76" fmla="*/ 1 w 2108"/>
                <a:gd name="T77" fmla="*/ 1 h 1732"/>
                <a:gd name="T78" fmla="*/ 1 w 2108"/>
                <a:gd name="T79" fmla="*/ 1 h 1732"/>
                <a:gd name="T80" fmla="*/ 1 w 2108"/>
                <a:gd name="T81" fmla="*/ 1 h 1732"/>
                <a:gd name="T82" fmla="*/ 1 w 2108"/>
                <a:gd name="T83" fmla="*/ 1 h 1732"/>
                <a:gd name="T84" fmla="*/ 1 w 2108"/>
                <a:gd name="T85" fmla="*/ 1 h 1732"/>
                <a:gd name="T86" fmla="*/ 1 w 2108"/>
                <a:gd name="T87" fmla="*/ 1 h 1732"/>
                <a:gd name="T88" fmla="*/ 1 w 2108"/>
                <a:gd name="T89" fmla="*/ 1 h 1732"/>
                <a:gd name="T90" fmla="*/ 1 w 2108"/>
                <a:gd name="T91" fmla="*/ 1 h 1732"/>
                <a:gd name="T92" fmla="*/ 1 w 2108"/>
                <a:gd name="T93" fmla="*/ 1 h 1732"/>
                <a:gd name="T94" fmla="*/ 1 w 2108"/>
                <a:gd name="T95" fmla="*/ 1 h 1732"/>
                <a:gd name="T96" fmla="*/ 1 w 2108"/>
                <a:gd name="T97" fmla="*/ 1 h 1732"/>
                <a:gd name="T98" fmla="*/ 1 w 2108"/>
                <a:gd name="T99" fmla="*/ 1 h 1732"/>
                <a:gd name="T100" fmla="*/ 1 w 2108"/>
                <a:gd name="T101" fmla="*/ 1 h 1732"/>
                <a:gd name="T102" fmla="*/ 1 w 2108"/>
                <a:gd name="T103" fmla="*/ 1 h 1732"/>
                <a:gd name="T104" fmla="*/ 1 w 2108"/>
                <a:gd name="T105" fmla="*/ 1 h 1732"/>
                <a:gd name="T106" fmla="*/ 1 w 2108"/>
                <a:gd name="T107" fmla="*/ 1 h 1732"/>
                <a:gd name="T108" fmla="*/ 1 w 2108"/>
                <a:gd name="T109" fmla="*/ 1 h 173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08"/>
                <a:gd name="T166" fmla="*/ 0 h 1732"/>
                <a:gd name="T167" fmla="*/ 2108 w 2108"/>
                <a:gd name="T168" fmla="*/ 1732 h 173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08" h="1732">
                  <a:moveTo>
                    <a:pt x="1920" y="586"/>
                  </a:moveTo>
                  <a:lnTo>
                    <a:pt x="1916" y="583"/>
                  </a:lnTo>
                  <a:lnTo>
                    <a:pt x="1906" y="578"/>
                  </a:lnTo>
                  <a:lnTo>
                    <a:pt x="1892" y="568"/>
                  </a:lnTo>
                  <a:lnTo>
                    <a:pt x="1876" y="559"/>
                  </a:lnTo>
                  <a:lnTo>
                    <a:pt x="1860" y="550"/>
                  </a:lnTo>
                  <a:lnTo>
                    <a:pt x="1845" y="542"/>
                  </a:lnTo>
                  <a:lnTo>
                    <a:pt x="1836" y="536"/>
                  </a:lnTo>
                  <a:lnTo>
                    <a:pt x="1831" y="534"/>
                  </a:lnTo>
                  <a:lnTo>
                    <a:pt x="1825" y="527"/>
                  </a:lnTo>
                  <a:lnTo>
                    <a:pt x="1815" y="513"/>
                  </a:lnTo>
                  <a:lnTo>
                    <a:pt x="1801" y="495"/>
                  </a:lnTo>
                  <a:lnTo>
                    <a:pt x="1784" y="470"/>
                  </a:lnTo>
                  <a:lnTo>
                    <a:pt x="1764" y="443"/>
                  </a:lnTo>
                  <a:lnTo>
                    <a:pt x="1746" y="413"/>
                  </a:lnTo>
                  <a:lnTo>
                    <a:pt x="1727" y="382"/>
                  </a:lnTo>
                  <a:lnTo>
                    <a:pt x="1710" y="351"/>
                  </a:lnTo>
                  <a:lnTo>
                    <a:pt x="1708" y="348"/>
                  </a:lnTo>
                  <a:lnTo>
                    <a:pt x="1701" y="344"/>
                  </a:lnTo>
                  <a:lnTo>
                    <a:pt x="1689" y="337"/>
                  </a:lnTo>
                  <a:lnTo>
                    <a:pt x="1677" y="327"/>
                  </a:lnTo>
                  <a:lnTo>
                    <a:pt x="1659" y="316"/>
                  </a:lnTo>
                  <a:lnTo>
                    <a:pt x="1642" y="304"/>
                  </a:lnTo>
                  <a:lnTo>
                    <a:pt x="1622" y="292"/>
                  </a:lnTo>
                  <a:lnTo>
                    <a:pt x="1603" y="278"/>
                  </a:lnTo>
                  <a:lnTo>
                    <a:pt x="1582" y="265"/>
                  </a:lnTo>
                  <a:lnTo>
                    <a:pt x="1564" y="253"/>
                  </a:lnTo>
                  <a:lnTo>
                    <a:pt x="1545" y="241"/>
                  </a:lnTo>
                  <a:lnTo>
                    <a:pt x="1529" y="231"/>
                  </a:lnTo>
                  <a:lnTo>
                    <a:pt x="1515" y="221"/>
                  </a:lnTo>
                  <a:lnTo>
                    <a:pt x="1505" y="215"/>
                  </a:lnTo>
                  <a:lnTo>
                    <a:pt x="1498" y="210"/>
                  </a:lnTo>
                  <a:lnTo>
                    <a:pt x="1496" y="209"/>
                  </a:lnTo>
                  <a:lnTo>
                    <a:pt x="1491" y="209"/>
                  </a:lnTo>
                  <a:lnTo>
                    <a:pt x="1478" y="208"/>
                  </a:lnTo>
                  <a:lnTo>
                    <a:pt x="1457" y="206"/>
                  </a:lnTo>
                  <a:lnTo>
                    <a:pt x="1429" y="205"/>
                  </a:lnTo>
                  <a:lnTo>
                    <a:pt x="1395" y="204"/>
                  </a:lnTo>
                  <a:lnTo>
                    <a:pt x="1356" y="202"/>
                  </a:lnTo>
                  <a:lnTo>
                    <a:pt x="1314" y="201"/>
                  </a:lnTo>
                  <a:lnTo>
                    <a:pt x="1268" y="200"/>
                  </a:lnTo>
                  <a:lnTo>
                    <a:pt x="1220" y="198"/>
                  </a:lnTo>
                  <a:lnTo>
                    <a:pt x="1170" y="198"/>
                  </a:lnTo>
                  <a:lnTo>
                    <a:pt x="1120" y="198"/>
                  </a:lnTo>
                  <a:lnTo>
                    <a:pt x="1070" y="198"/>
                  </a:lnTo>
                  <a:lnTo>
                    <a:pt x="1022" y="200"/>
                  </a:lnTo>
                  <a:lnTo>
                    <a:pt x="976" y="202"/>
                  </a:lnTo>
                  <a:lnTo>
                    <a:pt x="933" y="205"/>
                  </a:lnTo>
                  <a:lnTo>
                    <a:pt x="894" y="210"/>
                  </a:lnTo>
                  <a:lnTo>
                    <a:pt x="343" y="4"/>
                  </a:lnTo>
                  <a:lnTo>
                    <a:pt x="333" y="1"/>
                  </a:lnTo>
                  <a:lnTo>
                    <a:pt x="323" y="0"/>
                  </a:lnTo>
                  <a:lnTo>
                    <a:pt x="312" y="1"/>
                  </a:lnTo>
                  <a:lnTo>
                    <a:pt x="302" y="5"/>
                  </a:lnTo>
                  <a:lnTo>
                    <a:pt x="293" y="11"/>
                  </a:lnTo>
                  <a:lnTo>
                    <a:pt x="285" y="17"/>
                  </a:lnTo>
                  <a:lnTo>
                    <a:pt x="279" y="26"/>
                  </a:lnTo>
                  <a:lnTo>
                    <a:pt x="273" y="36"/>
                  </a:lnTo>
                  <a:lnTo>
                    <a:pt x="271" y="46"/>
                  </a:lnTo>
                  <a:lnTo>
                    <a:pt x="270" y="57"/>
                  </a:lnTo>
                  <a:lnTo>
                    <a:pt x="272" y="67"/>
                  </a:lnTo>
                  <a:lnTo>
                    <a:pt x="275" y="77"/>
                  </a:lnTo>
                  <a:lnTo>
                    <a:pt x="280" y="85"/>
                  </a:lnTo>
                  <a:lnTo>
                    <a:pt x="287" y="94"/>
                  </a:lnTo>
                  <a:lnTo>
                    <a:pt x="296" y="100"/>
                  </a:lnTo>
                  <a:lnTo>
                    <a:pt x="305" y="105"/>
                  </a:lnTo>
                  <a:lnTo>
                    <a:pt x="790" y="287"/>
                  </a:lnTo>
                  <a:lnTo>
                    <a:pt x="752" y="337"/>
                  </a:lnTo>
                  <a:lnTo>
                    <a:pt x="720" y="390"/>
                  </a:lnTo>
                  <a:lnTo>
                    <a:pt x="695" y="445"/>
                  </a:lnTo>
                  <a:lnTo>
                    <a:pt x="674" y="497"/>
                  </a:lnTo>
                  <a:lnTo>
                    <a:pt x="659" y="543"/>
                  </a:lnTo>
                  <a:lnTo>
                    <a:pt x="649" y="580"/>
                  </a:lnTo>
                  <a:lnTo>
                    <a:pt x="643" y="604"/>
                  </a:lnTo>
                  <a:lnTo>
                    <a:pt x="641" y="613"/>
                  </a:lnTo>
                  <a:lnTo>
                    <a:pt x="645" y="610"/>
                  </a:lnTo>
                  <a:lnTo>
                    <a:pt x="637" y="633"/>
                  </a:lnTo>
                  <a:lnTo>
                    <a:pt x="630" y="655"/>
                  </a:lnTo>
                  <a:lnTo>
                    <a:pt x="623" y="676"/>
                  </a:lnTo>
                  <a:lnTo>
                    <a:pt x="618" y="695"/>
                  </a:lnTo>
                  <a:lnTo>
                    <a:pt x="612" y="715"/>
                  </a:lnTo>
                  <a:lnTo>
                    <a:pt x="607" y="731"/>
                  </a:lnTo>
                  <a:lnTo>
                    <a:pt x="602" y="747"/>
                  </a:lnTo>
                  <a:lnTo>
                    <a:pt x="597" y="760"/>
                  </a:lnTo>
                  <a:lnTo>
                    <a:pt x="585" y="786"/>
                  </a:lnTo>
                  <a:lnTo>
                    <a:pt x="572" y="808"/>
                  </a:lnTo>
                  <a:lnTo>
                    <a:pt x="555" y="828"/>
                  </a:lnTo>
                  <a:lnTo>
                    <a:pt x="536" y="846"/>
                  </a:lnTo>
                  <a:lnTo>
                    <a:pt x="514" y="863"/>
                  </a:lnTo>
                  <a:lnTo>
                    <a:pt x="487" y="882"/>
                  </a:lnTo>
                  <a:lnTo>
                    <a:pt x="456" y="903"/>
                  </a:lnTo>
                  <a:lnTo>
                    <a:pt x="421" y="926"/>
                  </a:lnTo>
                  <a:lnTo>
                    <a:pt x="409" y="934"/>
                  </a:lnTo>
                  <a:lnTo>
                    <a:pt x="396" y="941"/>
                  </a:lnTo>
                  <a:lnTo>
                    <a:pt x="383" y="947"/>
                  </a:lnTo>
                  <a:lnTo>
                    <a:pt x="369" y="954"/>
                  </a:lnTo>
                  <a:lnTo>
                    <a:pt x="354" y="961"/>
                  </a:lnTo>
                  <a:lnTo>
                    <a:pt x="340" y="968"/>
                  </a:lnTo>
                  <a:lnTo>
                    <a:pt x="324" y="975"/>
                  </a:lnTo>
                  <a:lnTo>
                    <a:pt x="309" y="981"/>
                  </a:lnTo>
                  <a:lnTo>
                    <a:pt x="305" y="971"/>
                  </a:lnTo>
                  <a:lnTo>
                    <a:pt x="0" y="1081"/>
                  </a:lnTo>
                  <a:lnTo>
                    <a:pt x="165" y="1732"/>
                  </a:lnTo>
                  <a:lnTo>
                    <a:pt x="502" y="1623"/>
                  </a:lnTo>
                  <a:lnTo>
                    <a:pt x="489" y="1578"/>
                  </a:lnTo>
                  <a:lnTo>
                    <a:pt x="509" y="1570"/>
                  </a:lnTo>
                  <a:lnTo>
                    <a:pt x="531" y="1562"/>
                  </a:lnTo>
                  <a:lnTo>
                    <a:pt x="553" y="1554"/>
                  </a:lnTo>
                  <a:lnTo>
                    <a:pt x="575" y="1546"/>
                  </a:lnTo>
                  <a:lnTo>
                    <a:pt x="598" y="1538"/>
                  </a:lnTo>
                  <a:lnTo>
                    <a:pt x="620" y="1531"/>
                  </a:lnTo>
                  <a:lnTo>
                    <a:pt x="643" y="1523"/>
                  </a:lnTo>
                  <a:lnTo>
                    <a:pt x="665" y="1516"/>
                  </a:lnTo>
                  <a:lnTo>
                    <a:pt x="687" y="1510"/>
                  </a:lnTo>
                  <a:lnTo>
                    <a:pt x="709" y="1504"/>
                  </a:lnTo>
                  <a:lnTo>
                    <a:pt x="731" y="1498"/>
                  </a:lnTo>
                  <a:lnTo>
                    <a:pt x="752" y="1494"/>
                  </a:lnTo>
                  <a:lnTo>
                    <a:pt x="773" y="1489"/>
                  </a:lnTo>
                  <a:lnTo>
                    <a:pt x="793" y="1486"/>
                  </a:lnTo>
                  <a:lnTo>
                    <a:pt x="814" y="1483"/>
                  </a:lnTo>
                  <a:lnTo>
                    <a:pt x="832" y="1481"/>
                  </a:lnTo>
                  <a:lnTo>
                    <a:pt x="876" y="1476"/>
                  </a:lnTo>
                  <a:lnTo>
                    <a:pt x="918" y="1470"/>
                  </a:lnTo>
                  <a:lnTo>
                    <a:pt x="960" y="1460"/>
                  </a:lnTo>
                  <a:lnTo>
                    <a:pt x="1000" y="1449"/>
                  </a:lnTo>
                  <a:lnTo>
                    <a:pt x="1038" y="1437"/>
                  </a:lnTo>
                  <a:lnTo>
                    <a:pt x="1074" y="1425"/>
                  </a:lnTo>
                  <a:lnTo>
                    <a:pt x="1109" y="1411"/>
                  </a:lnTo>
                  <a:lnTo>
                    <a:pt x="1142" y="1396"/>
                  </a:lnTo>
                  <a:lnTo>
                    <a:pt x="1172" y="1381"/>
                  </a:lnTo>
                  <a:lnTo>
                    <a:pt x="1201" y="1367"/>
                  </a:lnTo>
                  <a:lnTo>
                    <a:pt x="1227" y="1352"/>
                  </a:lnTo>
                  <a:lnTo>
                    <a:pt x="1251" y="1339"/>
                  </a:lnTo>
                  <a:lnTo>
                    <a:pt x="1273" y="1327"/>
                  </a:lnTo>
                  <a:lnTo>
                    <a:pt x="1293" y="1315"/>
                  </a:lnTo>
                  <a:lnTo>
                    <a:pt x="1310" y="1305"/>
                  </a:lnTo>
                  <a:lnTo>
                    <a:pt x="1324" y="1297"/>
                  </a:lnTo>
                  <a:lnTo>
                    <a:pt x="1353" y="1282"/>
                  </a:lnTo>
                  <a:lnTo>
                    <a:pt x="1379" y="1268"/>
                  </a:lnTo>
                  <a:lnTo>
                    <a:pt x="1401" y="1255"/>
                  </a:lnTo>
                  <a:lnTo>
                    <a:pt x="1420" y="1246"/>
                  </a:lnTo>
                  <a:lnTo>
                    <a:pt x="1435" y="1238"/>
                  </a:lnTo>
                  <a:lnTo>
                    <a:pt x="1445" y="1231"/>
                  </a:lnTo>
                  <a:lnTo>
                    <a:pt x="1452" y="1228"/>
                  </a:lnTo>
                  <a:lnTo>
                    <a:pt x="1454" y="1226"/>
                  </a:lnTo>
                  <a:lnTo>
                    <a:pt x="1457" y="1225"/>
                  </a:lnTo>
                  <a:lnTo>
                    <a:pt x="1463" y="1224"/>
                  </a:lnTo>
                  <a:lnTo>
                    <a:pt x="1473" y="1221"/>
                  </a:lnTo>
                  <a:lnTo>
                    <a:pt x="1486" y="1215"/>
                  </a:lnTo>
                  <a:lnTo>
                    <a:pt x="1503" y="1209"/>
                  </a:lnTo>
                  <a:lnTo>
                    <a:pt x="1520" y="1202"/>
                  </a:lnTo>
                  <a:lnTo>
                    <a:pt x="1539" y="1194"/>
                  </a:lnTo>
                  <a:lnTo>
                    <a:pt x="1560" y="1186"/>
                  </a:lnTo>
                  <a:lnTo>
                    <a:pt x="1581" y="1176"/>
                  </a:lnTo>
                  <a:lnTo>
                    <a:pt x="1602" y="1165"/>
                  </a:lnTo>
                  <a:lnTo>
                    <a:pt x="1621" y="1154"/>
                  </a:lnTo>
                  <a:lnTo>
                    <a:pt x="1640" y="1142"/>
                  </a:lnTo>
                  <a:lnTo>
                    <a:pt x="1657" y="1130"/>
                  </a:lnTo>
                  <a:lnTo>
                    <a:pt x="1672" y="1117"/>
                  </a:lnTo>
                  <a:lnTo>
                    <a:pt x="1684" y="1104"/>
                  </a:lnTo>
                  <a:lnTo>
                    <a:pt x="1692" y="1090"/>
                  </a:lnTo>
                  <a:lnTo>
                    <a:pt x="1695" y="1075"/>
                  </a:lnTo>
                  <a:lnTo>
                    <a:pt x="1696" y="1057"/>
                  </a:lnTo>
                  <a:lnTo>
                    <a:pt x="1694" y="1036"/>
                  </a:lnTo>
                  <a:lnTo>
                    <a:pt x="1690" y="1015"/>
                  </a:lnTo>
                  <a:lnTo>
                    <a:pt x="1685" y="995"/>
                  </a:lnTo>
                  <a:lnTo>
                    <a:pt x="1678" y="977"/>
                  </a:lnTo>
                  <a:lnTo>
                    <a:pt x="1671" y="964"/>
                  </a:lnTo>
                  <a:lnTo>
                    <a:pt x="1664" y="956"/>
                  </a:lnTo>
                  <a:lnTo>
                    <a:pt x="1656" y="952"/>
                  </a:lnTo>
                  <a:lnTo>
                    <a:pt x="1645" y="951"/>
                  </a:lnTo>
                  <a:lnTo>
                    <a:pt x="1634" y="951"/>
                  </a:lnTo>
                  <a:lnTo>
                    <a:pt x="1621" y="953"/>
                  </a:lnTo>
                  <a:lnTo>
                    <a:pt x="1606" y="956"/>
                  </a:lnTo>
                  <a:lnTo>
                    <a:pt x="1591" y="960"/>
                  </a:lnTo>
                  <a:lnTo>
                    <a:pt x="1575" y="965"/>
                  </a:lnTo>
                  <a:lnTo>
                    <a:pt x="1559" y="969"/>
                  </a:lnTo>
                  <a:lnTo>
                    <a:pt x="1543" y="974"/>
                  </a:lnTo>
                  <a:lnTo>
                    <a:pt x="1528" y="979"/>
                  </a:lnTo>
                  <a:lnTo>
                    <a:pt x="1514" y="983"/>
                  </a:lnTo>
                  <a:lnTo>
                    <a:pt x="1500" y="986"/>
                  </a:lnTo>
                  <a:lnTo>
                    <a:pt x="1489" y="988"/>
                  </a:lnTo>
                  <a:lnTo>
                    <a:pt x="1478" y="988"/>
                  </a:lnTo>
                  <a:lnTo>
                    <a:pt x="1471" y="987"/>
                  </a:lnTo>
                  <a:lnTo>
                    <a:pt x="1466" y="983"/>
                  </a:lnTo>
                  <a:lnTo>
                    <a:pt x="1465" y="979"/>
                  </a:lnTo>
                  <a:lnTo>
                    <a:pt x="1468" y="973"/>
                  </a:lnTo>
                  <a:lnTo>
                    <a:pt x="1475" y="968"/>
                  </a:lnTo>
                  <a:lnTo>
                    <a:pt x="1486" y="962"/>
                  </a:lnTo>
                  <a:lnTo>
                    <a:pt x="1500" y="956"/>
                  </a:lnTo>
                  <a:lnTo>
                    <a:pt x="1516" y="949"/>
                  </a:lnTo>
                  <a:lnTo>
                    <a:pt x="1535" y="942"/>
                  </a:lnTo>
                  <a:lnTo>
                    <a:pt x="1554" y="934"/>
                  </a:lnTo>
                  <a:lnTo>
                    <a:pt x="1574" y="924"/>
                  </a:lnTo>
                  <a:lnTo>
                    <a:pt x="1595" y="915"/>
                  </a:lnTo>
                  <a:lnTo>
                    <a:pt x="1616" y="906"/>
                  </a:lnTo>
                  <a:lnTo>
                    <a:pt x="1635" y="896"/>
                  </a:lnTo>
                  <a:lnTo>
                    <a:pt x="1655" y="884"/>
                  </a:lnTo>
                  <a:lnTo>
                    <a:pt x="1671" y="873"/>
                  </a:lnTo>
                  <a:lnTo>
                    <a:pt x="1686" y="860"/>
                  </a:lnTo>
                  <a:lnTo>
                    <a:pt x="1697" y="846"/>
                  </a:lnTo>
                  <a:lnTo>
                    <a:pt x="1712" y="818"/>
                  </a:lnTo>
                  <a:lnTo>
                    <a:pt x="1720" y="790"/>
                  </a:lnTo>
                  <a:lnTo>
                    <a:pt x="1725" y="758"/>
                  </a:lnTo>
                  <a:lnTo>
                    <a:pt x="1725" y="730"/>
                  </a:lnTo>
                  <a:lnTo>
                    <a:pt x="1724" y="704"/>
                  </a:lnTo>
                  <a:lnTo>
                    <a:pt x="1720" y="684"/>
                  </a:lnTo>
                  <a:lnTo>
                    <a:pt x="1718" y="670"/>
                  </a:lnTo>
                  <a:lnTo>
                    <a:pt x="1717" y="665"/>
                  </a:lnTo>
                  <a:lnTo>
                    <a:pt x="1705" y="633"/>
                  </a:lnTo>
                  <a:lnTo>
                    <a:pt x="1841" y="685"/>
                  </a:lnTo>
                  <a:lnTo>
                    <a:pt x="1845" y="687"/>
                  </a:lnTo>
                  <a:lnTo>
                    <a:pt x="1853" y="690"/>
                  </a:lnTo>
                  <a:lnTo>
                    <a:pt x="1864" y="696"/>
                  </a:lnTo>
                  <a:lnTo>
                    <a:pt x="1877" y="702"/>
                  </a:lnTo>
                  <a:lnTo>
                    <a:pt x="1891" y="709"/>
                  </a:lnTo>
                  <a:lnTo>
                    <a:pt x="1902" y="715"/>
                  </a:lnTo>
                  <a:lnTo>
                    <a:pt x="1911" y="718"/>
                  </a:lnTo>
                  <a:lnTo>
                    <a:pt x="1914" y="720"/>
                  </a:lnTo>
                  <a:lnTo>
                    <a:pt x="2108" y="747"/>
                  </a:lnTo>
                  <a:lnTo>
                    <a:pt x="1920" y="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68" name="Freeform 10"/>
            <p:cNvSpPr>
              <a:spLocks/>
            </p:cNvSpPr>
            <p:nvPr/>
          </p:nvSpPr>
          <p:spPr bwMode="auto">
            <a:xfrm>
              <a:off x="2029" y="3386"/>
              <a:ext cx="472" cy="493"/>
            </a:xfrm>
            <a:custGeom>
              <a:avLst/>
              <a:gdLst>
                <a:gd name="T0" fmla="*/ 1 w 944"/>
                <a:gd name="T1" fmla="*/ 0 h 987"/>
                <a:gd name="T2" fmla="*/ 1 w 944"/>
                <a:gd name="T3" fmla="*/ 0 h 987"/>
                <a:gd name="T4" fmla="*/ 1 w 944"/>
                <a:gd name="T5" fmla="*/ 0 h 987"/>
                <a:gd name="T6" fmla="*/ 1 w 944"/>
                <a:gd name="T7" fmla="*/ 0 h 987"/>
                <a:gd name="T8" fmla="*/ 1 w 944"/>
                <a:gd name="T9" fmla="*/ 0 h 987"/>
                <a:gd name="T10" fmla="*/ 1 w 944"/>
                <a:gd name="T11" fmla="*/ 0 h 987"/>
                <a:gd name="T12" fmla="*/ 1 w 944"/>
                <a:gd name="T13" fmla="*/ 0 h 987"/>
                <a:gd name="T14" fmla="*/ 1 w 944"/>
                <a:gd name="T15" fmla="*/ 0 h 987"/>
                <a:gd name="T16" fmla="*/ 1 w 944"/>
                <a:gd name="T17" fmla="*/ 0 h 987"/>
                <a:gd name="T18" fmla="*/ 1 w 944"/>
                <a:gd name="T19" fmla="*/ 0 h 987"/>
                <a:gd name="T20" fmla="*/ 1 w 944"/>
                <a:gd name="T21" fmla="*/ 0 h 987"/>
                <a:gd name="T22" fmla="*/ 1 w 944"/>
                <a:gd name="T23" fmla="*/ 0 h 987"/>
                <a:gd name="T24" fmla="*/ 1 w 944"/>
                <a:gd name="T25" fmla="*/ 0 h 987"/>
                <a:gd name="T26" fmla="*/ 1 w 944"/>
                <a:gd name="T27" fmla="*/ 0 h 987"/>
                <a:gd name="T28" fmla="*/ 1 w 944"/>
                <a:gd name="T29" fmla="*/ 0 h 987"/>
                <a:gd name="T30" fmla="*/ 1 w 944"/>
                <a:gd name="T31" fmla="*/ 0 h 987"/>
                <a:gd name="T32" fmla="*/ 1 w 944"/>
                <a:gd name="T33" fmla="*/ 0 h 987"/>
                <a:gd name="T34" fmla="*/ 1 w 944"/>
                <a:gd name="T35" fmla="*/ 0 h 987"/>
                <a:gd name="T36" fmla="*/ 1 w 944"/>
                <a:gd name="T37" fmla="*/ 0 h 987"/>
                <a:gd name="T38" fmla="*/ 1 w 944"/>
                <a:gd name="T39" fmla="*/ 0 h 987"/>
                <a:gd name="T40" fmla="*/ 1 w 944"/>
                <a:gd name="T41" fmla="*/ 0 h 987"/>
                <a:gd name="T42" fmla="*/ 1 w 944"/>
                <a:gd name="T43" fmla="*/ 0 h 987"/>
                <a:gd name="T44" fmla="*/ 1 w 944"/>
                <a:gd name="T45" fmla="*/ 0 h 987"/>
                <a:gd name="T46" fmla="*/ 1 w 944"/>
                <a:gd name="T47" fmla="*/ 0 h 987"/>
                <a:gd name="T48" fmla="*/ 1 w 944"/>
                <a:gd name="T49" fmla="*/ 0 h 987"/>
                <a:gd name="T50" fmla="*/ 1 w 944"/>
                <a:gd name="T51" fmla="*/ 0 h 987"/>
                <a:gd name="T52" fmla="*/ 1 w 944"/>
                <a:gd name="T53" fmla="*/ 0 h 987"/>
                <a:gd name="T54" fmla="*/ 1 w 944"/>
                <a:gd name="T55" fmla="*/ 0 h 987"/>
                <a:gd name="T56" fmla="*/ 1 w 944"/>
                <a:gd name="T57" fmla="*/ 0 h 987"/>
                <a:gd name="T58" fmla="*/ 1 w 944"/>
                <a:gd name="T59" fmla="*/ 0 h 987"/>
                <a:gd name="T60" fmla="*/ 1 w 944"/>
                <a:gd name="T61" fmla="*/ 0 h 987"/>
                <a:gd name="T62" fmla="*/ 1 w 944"/>
                <a:gd name="T63" fmla="*/ 0 h 987"/>
                <a:gd name="T64" fmla="*/ 1 w 944"/>
                <a:gd name="T65" fmla="*/ 0 h 987"/>
                <a:gd name="T66" fmla="*/ 1 w 944"/>
                <a:gd name="T67" fmla="*/ 0 h 987"/>
                <a:gd name="T68" fmla="*/ 1 w 944"/>
                <a:gd name="T69" fmla="*/ 0 h 987"/>
                <a:gd name="T70" fmla="*/ 1 w 944"/>
                <a:gd name="T71" fmla="*/ 0 h 987"/>
                <a:gd name="T72" fmla="*/ 1 w 944"/>
                <a:gd name="T73" fmla="*/ 0 h 987"/>
                <a:gd name="T74" fmla="*/ 1 w 944"/>
                <a:gd name="T75" fmla="*/ 0 h 987"/>
                <a:gd name="T76" fmla="*/ 1 w 944"/>
                <a:gd name="T77" fmla="*/ 0 h 987"/>
                <a:gd name="T78" fmla="*/ 1 w 944"/>
                <a:gd name="T79" fmla="*/ 0 h 987"/>
                <a:gd name="T80" fmla="*/ 1 w 944"/>
                <a:gd name="T81" fmla="*/ 0 h 987"/>
                <a:gd name="T82" fmla="*/ 1 w 944"/>
                <a:gd name="T83" fmla="*/ 0 h 987"/>
                <a:gd name="T84" fmla="*/ 1 w 944"/>
                <a:gd name="T85" fmla="*/ 0 h 987"/>
                <a:gd name="T86" fmla="*/ 1 w 944"/>
                <a:gd name="T87" fmla="*/ 0 h 987"/>
                <a:gd name="T88" fmla="*/ 1 w 944"/>
                <a:gd name="T89" fmla="*/ 0 h 987"/>
                <a:gd name="T90" fmla="*/ 1 w 944"/>
                <a:gd name="T91" fmla="*/ 0 h 987"/>
                <a:gd name="T92" fmla="*/ 1 w 944"/>
                <a:gd name="T93" fmla="*/ 0 h 987"/>
                <a:gd name="T94" fmla="*/ 1 w 944"/>
                <a:gd name="T95" fmla="*/ 0 h 987"/>
                <a:gd name="T96" fmla="*/ 1 w 944"/>
                <a:gd name="T97" fmla="*/ 0 h 987"/>
                <a:gd name="T98" fmla="*/ 1 w 944"/>
                <a:gd name="T99" fmla="*/ 0 h 987"/>
                <a:gd name="T100" fmla="*/ 1 w 944"/>
                <a:gd name="T101" fmla="*/ 0 h 987"/>
                <a:gd name="T102" fmla="*/ 1 w 944"/>
                <a:gd name="T103" fmla="*/ 0 h 987"/>
                <a:gd name="T104" fmla="*/ 1 w 944"/>
                <a:gd name="T105" fmla="*/ 0 h 987"/>
                <a:gd name="T106" fmla="*/ 1 w 944"/>
                <a:gd name="T107" fmla="*/ 0 h 987"/>
                <a:gd name="T108" fmla="*/ 1 w 944"/>
                <a:gd name="T109" fmla="*/ 0 h 987"/>
                <a:gd name="T110" fmla="*/ 1 w 944"/>
                <a:gd name="T111" fmla="*/ 0 h 987"/>
                <a:gd name="T112" fmla="*/ 0 w 944"/>
                <a:gd name="T113" fmla="*/ 0 h 9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44"/>
                <a:gd name="T172" fmla="*/ 0 h 987"/>
                <a:gd name="T173" fmla="*/ 944 w 944"/>
                <a:gd name="T174" fmla="*/ 987 h 9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44" h="987">
                  <a:moveTo>
                    <a:pt x="0" y="775"/>
                  </a:moveTo>
                  <a:lnTo>
                    <a:pt x="3" y="773"/>
                  </a:lnTo>
                  <a:lnTo>
                    <a:pt x="11" y="770"/>
                  </a:lnTo>
                  <a:lnTo>
                    <a:pt x="22" y="764"/>
                  </a:lnTo>
                  <a:lnTo>
                    <a:pt x="38" y="756"/>
                  </a:lnTo>
                  <a:lnTo>
                    <a:pt x="57" y="747"/>
                  </a:lnTo>
                  <a:lnTo>
                    <a:pt x="78" y="736"/>
                  </a:lnTo>
                  <a:lnTo>
                    <a:pt x="100" y="725"/>
                  </a:lnTo>
                  <a:lnTo>
                    <a:pt x="124" y="713"/>
                  </a:lnTo>
                  <a:lnTo>
                    <a:pt x="148" y="701"/>
                  </a:lnTo>
                  <a:lnTo>
                    <a:pt x="172" y="689"/>
                  </a:lnTo>
                  <a:lnTo>
                    <a:pt x="195" y="677"/>
                  </a:lnTo>
                  <a:lnTo>
                    <a:pt x="218" y="665"/>
                  </a:lnTo>
                  <a:lnTo>
                    <a:pt x="238" y="655"/>
                  </a:lnTo>
                  <a:lnTo>
                    <a:pt x="255" y="644"/>
                  </a:lnTo>
                  <a:lnTo>
                    <a:pt x="269" y="636"/>
                  </a:lnTo>
                  <a:lnTo>
                    <a:pt x="279" y="629"/>
                  </a:lnTo>
                  <a:lnTo>
                    <a:pt x="299" y="612"/>
                  </a:lnTo>
                  <a:lnTo>
                    <a:pt x="316" y="589"/>
                  </a:lnTo>
                  <a:lnTo>
                    <a:pt x="332" y="562"/>
                  </a:lnTo>
                  <a:lnTo>
                    <a:pt x="345" y="534"/>
                  </a:lnTo>
                  <a:lnTo>
                    <a:pt x="356" y="501"/>
                  </a:lnTo>
                  <a:lnTo>
                    <a:pt x="367" y="468"/>
                  </a:lnTo>
                  <a:lnTo>
                    <a:pt x="375" y="433"/>
                  </a:lnTo>
                  <a:lnTo>
                    <a:pt x="382" y="400"/>
                  </a:lnTo>
                  <a:lnTo>
                    <a:pt x="389" y="372"/>
                  </a:lnTo>
                  <a:lnTo>
                    <a:pt x="400" y="333"/>
                  </a:lnTo>
                  <a:lnTo>
                    <a:pt x="418" y="286"/>
                  </a:lnTo>
                  <a:lnTo>
                    <a:pt x="436" y="236"/>
                  </a:lnTo>
                  <a:lnTo>
                    <a:pt x="457" y="188"/>
                  </a:lnTo>
                  <a:lnTo>
                    <a:pt x="476" y="145"/>
                  </a:lnTo>
                  <a:lnTo>
                    <a:pt x="495" y="111"/>
                  </a:lnTo>
                  <a:lnTo>
                    <a:pt x="511" y="90"/>
                  </a:lnTo>
                  <a:lnTo>
                    <a:pt x="522" y="81"/>
                  </a:lnTo>
                  <a:lnTo>
                    <a:pt x="536" y="74"/>
                  </a:lnTo>
                  <a:lnTo>
                    <a:pt x="552" y="67"/>
                  </a:lnTo>
                  <a:lnTo>
                    <a:pt x="570" y="61"/>
                  </a:lnTo>
                  <a:lnTo>
                    <a:pt x="588" y="55"/>
                  </a:lnTo>
                  <a:lnTo>
                    <a:pt x="608" y="51"/>
                  </a:lnTo>
                  <a:lnTo>
                    <a:pt x="627" y="46"/>
                  </a:lnTo>
                  <a:lnTo>
                    <a:pt x="647" y="43"/>
                  </a:lnTo>
                  <a:lnTo>
                    <a:pt x="665" y="39"/>
                  </a:lnTo>
                  <a:lnTo>
                    <a:pt x="684" y="36"/>
                  </a:lnTo>
                  <a:lnTo>
                    <a:pt x="701" y="32"/>
                  </a:lnTo>
                  <a:lnTo>
                    <a:pt x="717" y="28"/>
                  </a:lnTo>
                  <a:lnTo>
                    <a:pt x="731" y="23"/>
                  </a:lnTo>
                  <a:lnTo>
                    <a:pt x="743" y="19"/>
                  </a:lnTo>
                  <a:lnTo>
                    <a:pt x="752" y="13"/>
                  </a:lnTo>
                  <a:lnTo>
                    <a:pt x="757" y="7"/>
                  </a:lnTo>
                  <a:lnTo>
                    <a:pt x="769" y="0"/>
                  </a:lnTo>
                  <a:lnTo>
                    <a:pt x="785" y="4"/>
                  </a:lnTo>
                  <a:lnTo>
                    <a:pt x="804" y="15"/>
                  </a:lnTo>
                  <a:lnTo>
                    <a:pt x="822" y="32"/>
                  </a:lnTo>
                  <a:lnTo>
                    <a:pt x="838" y="52"/>
                  </a:lnTo>
                  <a:lnTo>
                    <a:pt x="851" y="74"/>
                  </a:lnTo>
                  <a:lnTo>
                    <a:pt x="859" y="93"/>
                  </a:lnTo>
                  <a:lnTo>
                    <a:pt x="859" y="110"/>
                  </a:lnTo>
                  <a:lnTo>
                    <a:pt x="853" y="126"/>
                  </a:lnTo>
                  <a:lnTo>
                    <a:pt x="847" y="146"/>
                  </a:lnTo>
                  <a:lnTo>
                    <a:pt x="840" y="171"/>
                  </a:lnTo>
                  <a:lnTo>
                    <a:pt x="835" y="196"/>
                  </a:lnTo>
                  <a:lnTo>
                    <a:pt x="831" y="222"/>
                  </a:lnTo>
                  <a:lnTo>
                    <a:pt x="830" y="247"/>
                  </a:lnTo>
                  <a:lnTo>
                    <a:pt x="832" y="269"/>
                  </a:lnTo>
                  <a:lnTo>
                    <a:pt x="839" y="286"/>
                  </a:lnTo>
                  <a:lnTo>
                    <a:pt x="851" y="301"/>
                  </a:lnTo>
                  <a:lnTo>
                    <a:pt x="865" y="318"/>
                  </a:lnTo>
                  <a:lnTo>
                    <a:pt x="877" y="337"/>
                  </a:lnTo>
                  <a:lnTo>
                    <a:pt x="890" y="355"/>
                  </a:lnTo>
                  <a:lnTo>
                    <a:pt x="899" y="373"/>
                  </a:lnTo>
                  <a:lnTo>
                    <a:pt x="906" y="392"/>
                  </a:lnTo>
                  <a:lnTo>
                    <a:pt x="907" y="410"/>
                  </a:lnTo>
                  <a:lnTo>
                    <a:pt x="902" y="426"/>
                  </a:lnTo>
                  <a:lnTo>
                    <a:pt x="888" y="454"/>
                  </a:lnTo>
                  <a:lnTo>
                    <a:pt x="880" y="476"/>
                  </a:lnTo>
                  <a:lnTo>
                    <a:pt x="877" y="496"/>
                  </a:lnTo>
                  <a:lnTo>
                    <a:pt x="878" y="516"/>
                  </a:lnTo>
                  <a:lnTo>
                    <a:pt x="882" y="528"/>
                  </a:lnTo>
                  <a:lnTo>
                    <a:pt x="888" y="541"/>
                  </a:lnTo>
                  <a:lnTo>
                    <a:pt x="897" y="553"/>
                  </a:lnTo>
                  <a:lnTo>
                    <a:pt x="906" y="565"/>
                  </a:lnTo>
                  <a:lnTo>
                    <a:pt x="917" y="576"/>
                  </a:lnTo>
                  <a:lnTo>
                    <a:pt x="926" y="587"/>
                  </a:lnTo>
                  <a:lnTo>
                    <a:pt x="933" y="596"/>
                  </a:lnTo>
                  <a:lnTo>
                    <a:pt x="937" y="603"/>
                  </a:lnTo>
                  <a:lnTo>
                    <a:pt x="943" y="619"/>
                  </a:lnTo>
                  <a:lnTo>
                    <a:pt x="944" y="642"/>
                  </a:lnTo>
                  <a:lnTo>
                    <a:pt x="938" y="664"/>
                  </a:lnTo>
                  <a:lnTo>
                    <a:pt x="921" y="681"/>
                  </a:lnTo>
                  <a:lnTo>
                    <a:pt x="911" y="685"/>
                  </a:lnTo>
                  <a:lnTo>
                    <a:pt x="892" y="688"/>
                  </a:lnTo>
                  <a:lnTo>
                    <a:pt x="866" y="692"/>
                  </a:lnTo>
                  <a:lnTo>
                    <a:pt x="834" y="696"/>
                  </a:lnTo>
                  <a:lnTo>
                    <a:pt x="798" y="701"/>
                  </a:lnTo>
                  <a:lnTo>
                    <a:pt x="757" y="705"/>
                  </a:lnTo>
                  <a:lnTo>
                    <a:pt x="716" y="710"/>
                  </a:lnTo>
                  <a:lnTo>
                    <a:pt x="672" y="713"/>
                  </a:lnTo>
                  <a:lnTo>
                    <a:pt x="630" y="718"/>
                  </a:lnTo>
                  <a:lnTo>
                    <a:pt x="589" y="723"/>
                  </a:lnTo>
                  <a:lnTo>
                    <a:pt x="551" y="726"/>
                  </a:lnTo>
                  <a:lnTo>
                    <a:pt x="517" y="728"/>
                  </a:lnTo>
                  <a:lnTo>
                    <a:pt x="489" y="732"/>
                  </a:lnTo>
                  <a:lnTo>
                    <a:pt x="467" y="734"/>
                  </a:lnTo>
                  <a:lnTo>
                    <a:pt x="452" y="735"/>
                  </a:lnTo>
                  <a:lnTo>
                    <a:pt x="448" y="735"/>
                  </a:lnTo>
                  <a:lnTo>
                    <a:pt x="805" y="743"/>
                  </a:lnTo>
                  <a:lnTo>
                    <a:pt x="369" y="787"/>
                  </a:lnTo>
                  <a:lnTo>
                    <a:pt x="790" y="799"/>
                  </a:lnTo>
                  <a:lnTo>
                    <a:pt x="229" y="841"/>
                  </a:lnTo>
                  <a:lnTo>
                    <a:pt x="605" y="869"/>
                  </a:lnTo>
                  <a:lnTo>
                    <a:pt x="165" y="892"/>
                  </a:lnTo>
                  <a:lnTo>
                    <a:pt x="405" y="932"/>
                  </a:lnTo>
                  <a:lnTo>
                    <a:pt x="67" y="987"/>
                  </a:lnTo>
                  <a:lnTo>
                    <a:pt x="0" y="7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69" name="Freeform 11"/>
            <p:cNvSpPr>
              <a:spLocks/>
            </p:cNvSpPr>
            <p:nvPr/>
          </p:nvSpPr>
          <p:spPr bwMode="auto">
            <a:xfrm>
              <a:off x="1915" y="3780"/>
              <a:ext cx="141" cy="235"/>
            </a:xfrm>
            <a:custGeom>
              <a:avLst/>
              <a:gdLst>
                <a:gd name="T0" fmla="*/ 0 w 283"/>
                <a:gd name="T1" fmla="*/ 1 h 470"/>
                <a:gd name="T2" fmla="*/ 0 w 283"/>
                <a:gd name="T3" fmla="*/ 1 h 470"/>
                <a:gd name="T4" fmla="*/ 0 w 283"/>
                <a:gd name="T5" fmla="*/ 1 h 470"/>
                <a:gd name="T6" fmla="*/ 0 w 283"/>
                <a:gd name="T7" fmla="*/ 1 h 470"/>
                <a:gd name="T8" fmla="*/ 0 w 283"/>
                <a:gd name="T9" fmla="*/ 1 h 470"/>
                <a:gd name="T10" fmla="*/ 0 w 283"/>
                <a:gd name="T11" fmla="*/ 1 h 470"/>
                <a:gd name="T12" fmla="*/ 0 w 283"/>
                <a:gd name="T13" fmla="*/ 1 h 470"/>
                <a:gd name="T14" fmla="*/ 0 w 283"/>
                <a:gd name="T15" fmla="*/ 1 h 470"/>
                <a:gd name="T16" fmla="*/ 0 w 283"/>
                <a:gd name="T17" fmla="*/ 0 h 470"/>
                <a:gd name="T18" fmla="*/ 0 w 283"/>
                <a:gd name="T19" fmla="*/ 1 h 470"/>
                <a:gd name="T20" fmla="*/ 0 w 283"/>
                <a:gd name="T21" fmla="*/ 1 h 470"/>
                <a:gd name="T22" fmla="*/ 0 w 283"/>
                <a:gd name="T23" fmla="*/ 1 h 470"/>
                <a:gd name="T24" fmla="*/ 0 w 283"/>
                <a:gd name="T25" fmla="*/ 1 h 470"/>
                <a:gd name="T26" fmla="*/ 0 w 283"/>
                <a:gd name="T27" fmla="*/ 1 h 470"/>
                <a:gd name="T28" fmla="*/ 0 w 283"/>
                <a:gd name="T29" fmla="*/ 1 h 470"/>
                <a:gd name="T30" fmla="*/ 0 w 283"/>
                <a:gd name="T31" fmla="*/ 1 h 470"/>
                <a:gd name="T32" fmla="*/ 0 w 283"/>
                <a:gd name="T33" fmla="*/ 1 h 4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3"/>
                <a:gd name="T52" fmla="*/ 0 h 470"/>
                <a:gd name="T53" fmla="*/ 283 w 283"/>
                <a:gd name="T54" fmla="*/ 470 h 4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3" h="470">
                  <a:moveTo>
                    <a:pt x="0" y="51"/>
                  </a:moveTo>
                  <a:lnTo>
                    <a:pt x="11" y="49"/>
                  </a:lnTo>
                  <a:lnTo>
                    <a:pt x="33" y="43"/>
                  </a:lnTo>
                  <a:lnTo>
                    <a:pt x="60" y="35"/>
                  </a:lnTo>
                  <a:lnTo>
                    <a:pt x="91" y="26"/>
                  </a:lnTo>
                  <a:lnTo>
                    <a:pt x="121" y="16"/>
                  </a:lnTo>
                  <a:lnTo>
                    <a:pt x="148" y="8"/>
                  </a:lnTo>
                  <a:lnTo>
                    <a:pt x="166" y="2"/>
                  </a:lnTo>
                  <a:lnTo>
                    <a:pt x="173" y="0"/>
                  </a:lnTo>
                  <a:lnTo>
                    <a:pt x="283" y="353"/>
                  </a:lnTo>
                  <a:lnTo>
                    <a:pt x="154" y="39"/>
                  </a:lnTo>
                  <a:lnTo>
                    <a:pt x="216" y="415"/>
                  </a:lnTo>
                  <a:lnTo>
                    <a:pt x="115" y="59"/>
                  </a:lnTo>
                  <a:lnTo>
                    <a:pt x="169" y="447"/>
                  </a:lnTo>
                  <a:lnTo>
                    <a:pt x="67" y="90"/>
                  </a:lnTo>
                  <a:lnTo>
                    <a:pt x="110" y="47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0" name="Freeform 12"/>
            <p:cNvSpPr>
              <a:spLocks/>
            </p:cNvSpPr>
            <p:nvPr/>
          </p:nvSpPr>
          <p:spPr bwMode="auto">
            <a:xfrm>
              <a:off x="2433" y="3809"/>
              <a:ext cx="106" cy="41"/>
            </a:xfrm>
            <a:custGeom>
              <a:avLst/>
              <a:gdLst>
                <a:gd name="T0" fmla="*/ 0 w 213"/>
                <a:gd name="T1" fmla="*/ 0 h 83"/>
                <a:gd name="T2" fmla="*/ 0 w 213"/>
                <a:gd name="T3" fmla="*/ 0 h 83"/>
                <a:gd name="T4" fmla="*/ 0 w 213"/>
                <a:gd name="T5" fmla="*/ 0 h 83"/>
                <a:gd name="T6" fmla="*/ 0 w 213"/>
                <a:gd name="T7" fmla="*/ 0 h 83"/>
                <a:gd name="T8" fmla="*/ 0 w 213"/>
                <a:gd name="T9" fmla="*/ 0 h 83"/>
                <a:gd name="T10" fmla="*/ 0 w 213"/>
                <a:gd name="T11" fmla="*/ 0 h 83"/>
                <a:gd name="T12" fmla="*/ 0 w 213"/>
                <a:gd name="T13" fmla="*/ 0 h 83"/>
                <a:gd name="T14" fmla="*/ 0 w 213"/>
                <a:gd name="T15" fmla="*/ 0 h 83"/>
                <a:gd name="T16" fmla="*/ 0 w 213"/>
                <a:gd name="T17" fmla="*/ 0 h 83"/>
                <a:gd name="T18" fmla="*/ 0 w 213"/>
                <a:gd name="T19" fmla="*/ 0 h 83"/>
                <a:gd name="T20" fmla="*/ 0 w 213"/>
                <a:gd name="T21" fmla="*/ 0 h 83"/>
                <a:gd name="T22" fmla="*/ 0 w 213"/>
                <a:gd name="T23" fmla="*/ 0 h 83"/>
                <a:gd name="T24" fmla="*/ 0 w 213"/>
                <a:gd name="T25" fmla="*/ 0 h 83"/>
                <a:gd name="T26" fmla="*/ 0 w 213"/>
                <a:gd name="T27" fmla="*/ 0 h 83"/>
                <a:gd name="T28" fmla="*/ 0 w 213"/>
                <a:gd name="T29" fmla="*/ 0 h 83"/>
                <a:gd name="T30" fmla="*/ 0 w 213"/>
                <a:gd name="T31" fmla="*/ 0 h 83"/>
                <a:gd name="T32" fmla="*/ 0 w 213"/>
                <a:gd name="T33" fmla="*/ 0 h 83"/>
                <a:gd name="T34" fmla="*/ 0 w 213"/>
                <a:gd name="T35" fmla="*/ 0 h 83"/>
                <a:gd name="T36" fmla="*/ 0 w 213"/>
                <a:gd name="T37" fmla="*/ 0 h 83"/>
                <a:gd name="T38" fmla="*/ 0 w 213"/>
                <a:gd name="T39" fmla="*/ 0 h 83"/>
                <a:gd name="T40" fmla="*/ 0 w 213"/>
                <a:gd name="T41" fmla="*/ 0 h 83"/>
                <a:gd name="T42" fmla="*/ 0 w 213"/>
                <a:gd name="T43" fmla="*/ 0 h 83"/>
                <a:gd name="T44" fmla="*/ 0 w 213"/>
                <a:gd name="T45" fmla="*/ 0 h 83"/>
                <a:gd name="T46" fmla="*/ 0 w 213"/>
                <a:gd name="T47" fmla="*/ 0 h 83"/>
                <a:gd name="T48" fmla="*/ 0 w 213"/>
                <a:gd name="T49" fmla="*/ 0 h 83"/>
                <a:gd name="T50" fmla="*/ 0 w 213"/>
                <a:gd name="T51" fmla="*/ 0 h 83"/>
                <a:gd name="T52" fmla="*/ 0 w 213"/>
                <a:gd name="T53" fmla="*/ 0 h 83"/>
                <a:gd name="T54" fmla="*/ 0 w 213"/>
                <a:gd name="T55" fmla="*/ 0 h 83"/>
                <a:gd name="T56" fmla="*/ 0 w 213"/>
                <a:gd name="T57" fmla="*/ 0 h 83"/>
                <a:gd name="T58" fmla="*/ 0 w 213"/>
                <a:gd name="T59" fmla="*/ 0 h 83"/>
                <a:gd name="T60" fmla="*/ 0 w 213"/>
                <a:gd name="T61" fmla="*/ 0 h 83"/>
                <a:gd name="T62" fmla="*/ 0 w 213"/>
                <a:gd name="T63" fmla="*/ 0 h 83"/>
                <a:gd name="T64" fmla="*/ 0 w 213"/>
                <a:gd name="T65" fmla="*/ 0 h 83"/>
                <a:gd name="T66" fmla="*/ 0 w 213"/>
                <a:gd name="T67" fmla="*/ 0 h 83"/>
                <a:gd name="T68" fmla="*/ 0 w 213"/>
                <a:gd name="T69" fmla="*/ 0 h 83"/>
                <a:gd name="T70" fmla="*/ 0 w 213"/>
                <a:gd name="T71" fmla="*/ 0 h 83"/>
                <a:gd name="T72" fmla="*/ 0 w 213"/>
                <a:gd name="T73" fmla="*/ 0 h 83"/>
                <a:gd name="T74" fmla="*/ 0 w 213"/>
                <a:gd name="T75" fmla="*/ 0 h 83"/>
                <a:gd name="T76" fmla="*/ 0 w 213"/>
                <a:gd name="T77" fmla="*/ 0 h 83"/>
                <a:gd name="T78" fmla="*/ 0 w 213"/>
                <a:gd name="T79" fmla="*/ 0 h 83"/>
                <a:gd name="T80" fmla="*/ 0 w 213"/>
                <a:gd name="T81" fmla="*/ 0 h 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3"/>
                <a:gd name="T124" fmla="*/ 0 h 83"/>
                <a:gd name="T125" fmla="*/ 213 w 213"/>
                <a:gd name="T126" fmla="*/ 83 h 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3" h="83">
                  <a:moveTo>
                    <a:pt x="23" y="43"/>
                  </a:moveTo>
                  <a:lnTo>
                    <a:pt x="29" y="40"/>
                  </a:lnTo>
                  <a:lnTo>
                    <a:pt x="44" y="35"/>
                  </a:lnTo>
                  <a:lnTo>
                    <a:pt x="67" y="26"/>
                  </a:lnTo>
                  <a:lnTo>
                    <a:pt x="94" y="17"/>
                  </a:lnTo>
                  <a:lnTo>
                    <a:pt x="120" y="9"/>
                  </a:lnTo>
                  <a:lnTo>
                    <a:pt x="145" y="2"/>
                  </a:lnTo>
                  <a:lnTo>
                    <a:pt x="166" y="0"/>
                  </a:lnTo>
                  <a:lnTo>
                    <a:pt x="180" y="3"/>
                  </a:lnTo>
                  <a:lnTo>
                    <a:pt x="189" y="10"/>
                  </a:lnTo>
                  <a:lnTo>
                    <a:pt x="197" y="17"/>
                  </a:lnTo>
                  <a:lnTo>
                    <a:pt x="205" y="25"/>
                  </a:lnTo>
                  <a:lnTo>
                    <a:pt x="211" y="33"/>
                  </a:lnTo>
                  <a:lnTo>
                    <a:pt x="213" y="43"/>
                  </a:lnTo>
                  <a:lnTo>
                    <a:pt x="211" y="52"/>
                  </a:lnTo>
                  <a:lnTo>
                    <a:pt x="204" y="61"/>
                  </a:lnTo>
                  <a:lnTo>
                    <a:pt x="191" y="70"/>
                  </a:lnTo>
                  <a:lnTo>
                    <a:pt x="182" y="74"/>
                  </a:lnTo>
                  <a:lnTo>
                    <a:pt x="171" y="77"/>
                  </a:lnTo>
                  <a:lnTo>
                    <a:pt x="158" y="79"/>
                  </a:lnTo>
                  <a:lnTo>
                    <a:pt x="144" y="82"/>
                  </a:lnTo>
                  <a:lnTo>
                    <a:pt x="129" y="82"/>
                  </a:lnTo>
                  <a:lnTo>
                    <a:pt x="113" y="83"/>
                  </a:lnTo>
                  <a:lnTo>
                    <a:pt x="98" y="83"/>
                  </a:lnTo>
                  <a:lnTo>
                    <a:pt x="82" y="83"/>
                  </a:lnTo>
                  <a:lnTo>
                    <a:pt x="67" y="83"/>
                  </a:lnTo>
                  <a:lnTo>
                    <a:pt x="53" y="82"/>
                  </a:lnTo>
                  <a:lnTo>
                    <a:pt x="39" y="81"/>
                  </a:lnTo>
                  <a:lnTo>
                    <a:pt x="28" y="81"/>
                  </a:lnTo>
                  <a:lnTo>
                    <a:pt x="19" y="79"/>
                  </a:lnTo>
                  <a:lnTo>
                    <a:pt x="11" y="79"/>
                  </a:lnTo>
                  <a:lnTo>
                    <a:pt x="6" y="78"/>
                  </a:lnTo>
                  <a:lnTo>
                    <a:pt x="5" y="78"/>
                  </a:lnTo>
                  <a:lnTo>
                    <a:pt x="4" y="77"/>
                  </a:lnTo>
                  <a:lnTo>
                    <a:pt x="2" y="76"/>
                  </a:lnTo>
                  <a:lnTo>
                    <a:pt x="0" y="73"/>
                  </a:lnTo>
                  <a:lnTo>
                    <a:pt x="0" y="68"/>
                  </a:lnTo>
                  <a:lnTo>
                    <a:pt x="0" y="62"/>
                  </a:lnTo>
                  <a:lnTo>
                    <a:pt x="5" y="56"/>
                  </a:lnTo>
                  <a:lnTo>
                    <a:pt x="12" y="50"/>
                  </a:lnTo>
                  <a:lnTo>
                    <a:pt x="2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1" name="Freeform 13"/>
            <p:cNvSpPr>
              <a:spLocks/>
            </p:cNvSpPr>
            <p:nvPr/>
          </p:nvSpPr>
          <p:spPr bwMode="auto">
            <a:xfrm>
              <a:off x="2601" y="3587"/>
              <a:ext cx="102" cy="15"/>
            </a:xfrm>
            <a:custGeom>
              <a:avLst/>
              <a:gdLst>
                <a:gd name="T0" fmla="*/ 0 w 204"/>
                <a:gd name="T1" fmla="*/ 0 h 30"/>
                <a:gd name="T2" fmla="*/ 1 w 204"/>
                <a:gd name="T3" fmla="*/ 0 h 30"/>
                <a:gd name="T4" fmla="*/ 1 w 204"/>
                <a:gd name="T5" fmla="*/ 0 h 30"/>
                <a:gd name="T6" fmla="*/ 1 w 204"/>
                <a:gd name="T7" fmla="*/ 1 h 30"/>
                <a:gd name="T8" fmla="*/ 1 w 204"/>
                <a:gd name="T9" fmla="*/ 1 h 30"/>
                <a:gd name="T10" fmla="*/ 1 w 204"/>
                <a:gd name="T11" fmla="*/ 1 h 30"/>
                <a:gd name="T12" fmla="*/ 0 w 204"/>
                <a:gd name="T13" fmla="*/ 0 h 30"/>
                <a:gd name="T14" fmla="*/ 0 60000 65536"/>
                <a:gd name="T15" fmla="*/ 0 60000 65536"/>
                <a:gd name="T16" fmla="*/ 0 60000 65536"/>
                <a:gd name="T17" fmla="*/ 0 60000 65536"/>
                <a:gd name="T18" fmla="*/ 0 60000 65536"/>
                <a:gd name="T19" fmla="*/ 0 60000 65536"/>
                <a:gd name="T20" fmla="*/ 0 60000 65536"/>
                <a:gd name="T21" fmla="*/ 0 w 204"/>
                <a:gd name="T22" fmla="*/ 0 h 30"/>
                <a:gd name="T23" fmla="*/ 204 w 204"/>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4" h="30">
                  <a:moveTo>
                    <a:pt x="0" y="0"/>
                  </a:moveTo>
                  <a:lnTo>
                    <a:pt x="178" y="0"/>
                  </a:lnTo>
                  <a:lnTo>
                    <a:pt x="182" y="0"/>
                  </a:lnTo>
                  <a:lnTo>
                    <a:pt x="191" y="4"/>
                  </a:lnTo>
                  <a:lnTo>
                    <a:pt x="200" y="13"/>
                  </a:lnTo>
                  <a:lnTo>
                    <a:pt x="204" y="3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2" name="Freeform 14"/>
            <p:cNvSpPr>
              <a:spLocks/>
            </p:cNvSpPr>
            <p:nvPr/>
          </p:nvSpPr>
          <p:spPr bwMode="auto">
            <a:xfrm>
              <a:off x="2603" y="3463"/>
              <a:ext cx="102" cy="86"/>
            </a:xfrm>
            <a:custGeom>
              <a:avLst/>
              <a:gdLst>
                <a:gd name="T0" fmla="*/ 1 w 204"/>
                <a:gd name="T1" fmla="*/ 0 h 170"/>
                <a:gd name="T2" fmla="*/ 1 w 204"/>
                <a:gd name="T3" fmla="*/ 1 h 170"/>
                <a:gd name="T4" fmla="*/ 1 w 204"/>
                <a:gd name="T5" fmla="*/ 1 h 170"/>
                <a:gd name="T6" fmla="*/ 1 w 204"/>
                <a:gd name="T7" fmla="*/ 1 h 170"/>
                <a:gd name="T8" fmla="*/ 1 w 204"/>
                <a:gd name="T9" fmla="*/ 1 h 170"/>
                <a:gd name="T10" fmla="*/ 1 w 204"/>
                <a:gd name="T11" fmla="*/ 1 h 170"/>
                <a:gd name="T12" fmla="*/ 1 w 204"/>
                <a:gd name="T13" fmla="*/ 1 h 170"/>
                <a:gd name="T14" fmla="*/ 1 w 204"/>
                <a:gd name="T15" fmla="*/ 1 h 170"/>
                <a:gd name="T16" fmla="*/ 1 w 204"/>
                <a:gd name="T17" fmla="*/ 1 h 170"/>
                <a:gd name="T18" fmla="*/ 1 w 204"/>
                <a:gd name="T19" fmla="*/ 1 h 170"/>
                <a:gd name="T20" fmla="*/ 1 w 204"/>
                <a:gd name="T21" fmla="*/ 1 h 170"/>
                <a:gd name="T22" fmla="*/ 0 w 204"/>
                <a:gd name="T23" fmla="*/ 1 h 170"/>
                <a:gd name="T24" fmla="*/ 1 w 204"/>
                <a:gd name="T25" fmla="*/ 0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4"/>
                <a:gd name="T40" fmla="*/ 0 h 170"/>
                <a:gd name="T41" fmla="*/ 204 w 204"/>
                <a:gd name="T42" fmla="*/ 170 h 1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4" h="170">
                  <a:moveTo>
                    <a:pt x="14" y="0"/>
                  </a:moveTo>
                  <a:lnTo>
                    <a:pt x="174" y="20"/>
                  </a:lnTo>
                  <a:lnTo>
                    <a:pt x="179" y="25"/>
                  </a:lnTo>
                  <a:lnTo>
                    <a:pt x="189" y="35"/>
                  </a:lnTo>
                  <a:lnTo>
                    <a:pt x="200" y="53"/>
                  </a:lnTo>
                  <a:lnTo>
                    <a:pt x="204" y="72"/>
                  </a:lnTo>
                  <a:lnTo>
                    <a:pt x="201" y="99"/>
                  </a:lnTo>
                  <a:lnTo>
                    <a:pt x="195" y="131"/>
                  </a:lnTo>
                  <a:lnTo>
                    <a:pt x="190" y="159"/>
                  </a:lnTo>
                  <a:lnTo>
                    <a:pt x="188" y="170"/>
                  </a:lnTo>
                  <a:lnTo>
                    <a:pt x="169" y="61"/>
                  </a:lnTo>
                  <a:lnTo>
                    <a:pt x="0" y="9"/>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3" name="Freeform 15"/>
            <p:cNvSpPr>
              <a:spLocks/>
            </p:cNvSpPr>
            <p:nvPr/>
          </p:nvSpPr>
          <p:spPr bwMode="auto">
            <a:xfrm>
              <a:off x="2624" y="3736"/>
              <a:ext cx="81" cy="36"/>
            </a:xfrm>
            <a:custGeom>
              <a:avLst/>
              <a:gdLst>
                <a:gd name="T0" fmla="*/ 0 w 161"/>
                <a:gd name="T1" fmla="*/ 1 h 70"/>
                <a:gd name="T2" fmla="*/ 1 w 161"/>
                <a:gd name="T3" fmla="*/ 0 h 70"/>
                <a:gd name="T4" fmla="*/ 1 w 161"/>
                <a:gd name="T5" fmla="*/ 0 h 70"/>
                <a:gd name="T6" fmla="*/ 1 w 161"/>
                <a:gd name="T7" fmla="*/ 1 h 70"/>
                <a:gd name="T8" fmla="*/ 1 w 161"/>
                <a:gd name="T9" fmla="*/ 1 h 70"/>
                <a:gd name="T10" fmla="*/ 1 w 161"/>
                <a:gd name="T11" fmla="*/ 1 h 70"/>
                <a:gd name="T12" fmla="*/ 1 w 161"/>
                <a:gd name="T13" fmla="*/ 1 h 70"/>
                <a:gd name="T14" fmla="*/ 1 w 161"/>
                <a:gd name="T15" fmla="*/ 1 h 70"/>
                <a:gd name="T16" fmla="*/ 1 w 161"/>
                <a:gd name="T17" fmla="*/ 1 h 70"/>
                <a:gd name="T18" fmla="*/ 1 w 161"/>
                <a:gd name="T19" fmla="*/ 1 h 70"/>
                <a:gd name="T20" fmla="*/ 1 w 161"/>
                <a:gd name="T21" fmla="*/ 1 h 70"/>
                <a:gd name="T22" fmla="*/ 1 w 161"/>
                <a:gd name="T23" fmla="*/ 1 h 70"/>
                <a:gd name="T24" fmla="*/ 1 w 161"/>
                <a:gd name="T25" fmla="*/ 1 h 70"/>
                <a:gd name="T26" fmla="*/ 1 w 161"/>
                <a:gd name="T27" fmla="*/ 1 h 70"/>
                <a:gd name="T28" fmla="*/ 1 w 161"/>
                <a:gd name="T29" fmla="*/ 1 h 70"/>
                <a:gd name="T30" fmla="*/ 1 w 161"/>
                <a:gd name="T31" fmla="*/ 1 h 70"/>
                <a:gd name="T32" fmla="*/ 1 w 161"/>
                <a:gd name="T33" fmla="*/ 1 h 70"/>
                <a:gd name="T34" fmla="*/ 1 w 161"/>
                <a:gd name="T35" fmla="*/ 1 h 70"/>
                <a:gd name="T36" fmla="*/ 1 w 161"/>
                <a:gd name="T37" fmla="*/ 1 h 70"/>
                <a:gd name="T38" fmla="*/ 1 w 161"/>
                <a:gd name="T39" fmla="*/ 1 h 70"/>
                <a:gd name="T40" fmla="*/ 1 w 161"/>
                <a:gd name="T41" fmla="*/ 1 h 70"/>
                <a:gd name="T42" fmla="*/ 0 w 161"/>
                <a:gd name="T43" fmla="*/ 1 h 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1"/>
                <a:gd name="T67" fmla="*/ 0 h 70"/>
                <a:gd name="T68" fmla="*/ 161 w 161"/>
                <a:gd name="T69" fmla="*/ 70 h 7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1" h="70">
                  <a:moveTo>
                    <a:pt x="0" y="31"/>
                  </a:moveTo>
                  <a:lnTo>
                    <a:pt x="137" y="0"/>
                  </a:lnTo>
                  <a:lnTo>
                    <a:pt x="139" y="0"/>
                  </a:lnTo>
                  <a:lnTo>
                    <a:pt x="145" y="2"/>
                  </a:lnTo>
                  <a:lnTo>
                    <a:pt x="152" y="8"/>
                  </a:lnTo>
                  <a:lnTo>
                    <a:pt x="157" y="19"/>
                  </a:lnTo>
                  <a:lnTo>
                    <a:pt x="159" y="35"/>
                  </a:lnTo>
                  <a:lnTo>
                    <a:pt x="161" y="52"/>
                  </a:lnTo>
                  <a:lnTo>
                    <a:pt x="161" y="65"/>
                  </a:lnTo>
                  <a:lnTo>
                    <a:pt x="161" y="70"/>
                  </a:lnTo>
                  <a:lnTo>
                    <a:pt x="159" y="63"/>
                  </a:lnTo>
                  <a:lnTo>
                    <a:pt x="152" y="48"/>
                  </a:lnTo>
                  <a:lnTo>
                    <a:pt x="143" y="32"/>
                  </a:lnTo>
                  <a:lnTo>
                    <a:pt x="134" y="23"/>
                  </a:lnTo>
                  <a:lnTo>
                    <a:pt x="124" y="22"/>
                  </a:lnTo>
                  <a:lnTo>
                    <a:pt x="108" y="23"/>
                  </a:lnTo>
                  <a:lnTo>
                    <a:pt x="86" y="24"/>
                  </a:lnTo>
                  <a:lnTo>
                    <a:pt x="62" y="25"/>
                  </a:lnTo>
                  <a:lnTo>
                    <a:pt x="39" y="27"/>
                  </a:lnTo>
                  <a:lnTo>
                    <a:pt x="19" y="29"/>
                  </a:lnTo>
                  <a:lnTo>
                    <a:pt x="6" y="31"/>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4" name="Freeform 16"/>
            <p:cNvSpPr>
              <a:spLocks/>
            </p:cNvSpPr>
            <p:nvPr/>
          </p:nvSpPr>
          <p:spPr bwMode="auto">
            <a:xfrm>
              <a:off x="2094" y="3284"/>
              <a:ext cx="253" cy="98"/>
            </a:xfrm>
            <a:custGeom>
              <a:avLst/>
              <a:gdLst>
                <a:gd name="T0" fmla="*/ 0 w 507"/>
                <a:gd name="T1" fmla="*/ 0 h 196"/>
                <a:gd name="T2" fmla="*/ 0 w 507"/>
                <a:gd name="T3" fmla="*/ 1 h 196"/>
                <a:gd name="T4" fmla="*/ 0 w 507"/>
                <a:gd name="T5" fmla="*/ 1 h 196"/>
                <a:gd name="T6" fmla="*/ 0 w 507"/>
                <a:gd name="T7" fmla="*/ 1 h 196"/>
                <a:gd name="T8" fmla="*/ 0 w 507"/>
                <a:gd name="T9" fmla="*/ 1 h 196"/>
                <a:gd name="T10" fmla="*/ 0 w 507"/>
                <a:gd name="T11" fmla="*/ 1 h 196"/>
                <a:gd name="T12" fmla="*/ 0 w 507"/>
                <a:gd name="T13" fmla="*/ 1 h 196"/>
                <a:gd name="T14" fmla="*/ 0 w 507"/>
                <a:gd name="T15" fmla="*/ 1 h 196"/>
                <a:gd name="T16" fmla="*/ 0 w 507"/>
                <a:gd name="T17" fmla="*/ 1 h 196"/>
                <a:gd name="T18" fmla="*/ 0 w 507"/>
                <a:gd name="T19" fmla="*/ 1 h 196"/>
                <a:gd name="T20" fmla="*/ 0 w 507"/>
                <a:gd name="T21" fmla="*/ 0 h 196"/>
                <a:gd name="T22" fmla="*/ 0 w 507"/>
                <a:gd name="T23" fmla="*/ 0 h 1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7"/>
                <a:gd name="T37" fmla="*/ 0 h 196"/>
                <a:gd name="T38" fmla="*/ 507 w 507"/>
                <a:gd name="T39" fmla="*/ 196 h 1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7" h="196">
                  <a:moveTo>
                    <a:pt x="27" y="0"/>
                  </a:moveTo>
                  <a:lnTo>
                    <a:pt x="507" y="188"/>
                  </a:lnTo>
                  <a:lnTo>
                    <a:pt x="470" y="196"/>
                  </a:lnTo>
                  <a:lnTo>
                    <a:pt x="4" y="23"/>
                  </a:lnTo>
                  <a:lnTo>
                    <a:pt x="3" y="22"/>
                  </a:lnTo>
                  <a:lnTo>
                    <a:pt x="2" y="19"/>
                  </a:lnTo>
                  <a:lnTo>
                    <a:pt x="1" y="15"/>
                  </a:lnTo>
                  <a:lnTo>
                    <a:pt x="0" y="9"/>
                  </a:lnTo>
                  <a:lnTo>
                    <a:pt x="1" y="6"/>
                  </a:lnTo>
                  <a:lnTo>
                    <a:pt x="5" y="1"/>
                  </a:lnTo>
                  <a:lnTo>
                    <a:pt x="15" y="0"/>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5" name="Freeform 17"/>
            <p:cNvSpPr>
              <a:spLocks/>
            </p:cNvSpPr>
            <p:nvPr/>
          </p:nvSpPr>
          <p:spPr bwMode="auto">
            <a:xfrm>
              <a:off x="2806" y="3550"/>
              <a:ext cx="73" cy="47"/>
            </a:xfrm>
            <a:custGeom>
              <a:avLst/>
              <a:gdLst>
                <a:gd name="T0" fmla="*/ 1 w 145"/>
                <a:gd name="T1" fmla="*/ 0 h 95"/>
                <a:gd name="T2" fmla="*/ 1 w 145"/>
                <a:gd name="T3" fmla="*/ 0 h 95"/>
                <a:gd name="T4" fmla="*/ 1 w 145"/>
                <a:gd name="T5" fmla="*/ 0 h 95"/>
                <a:gd name="T6" fmla="*/ 1 w 145"/>
                <a:gd name="T7" fmla="*/ 0 h 95"/>
                <a:gd name="T8" fmla="*/ 1 w 145"/>
                <a:gd name="T9" fmla="*/ 0 h 95"/>
                <a:gd name="T10" fmla="*/ 1 w 145"/>
                <a:gd name="T11" fmla="*/ 0 h 95"/>
                <a:gd name="T12" fmla="*/ 1 w 145"/>
                <a:gd name="T13" fmla="*/ 0 h 95"/>
                <a:gd name="T14" fmla="*/ 1 w 145"/>
                <a:gd name="T15" fmla="*/ 0 h 95"/>
                <a:gd name="T16" fmla="*/ 0 w 145"/>
                <a:gd name="T17" fmla="*/ 0 h 95"/>
                <a:gd name="T18" fmla="*/ 1 w 145"/>
                <a:gd name="T19" fmla="*/ 0 h 95"/>
                <a:gd name="T20" fmla="*/ 1 w 145"/>
                <a:gd name="T21" fmla="*/ 0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95"/>
                <a:gd name="T35" fmla="*/ 145 w 14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95">
                  <a:moveTo>
                    <a:pt x="33" y="0"/>
                  </a:moveTo>
                  <a:lnTo>
                    <a:pt x="33" y="4"/>
                  </a:lnTo>
                  <a:lnTo>
                    <a:pt x="31" y="13"/>
                  </a:lnTo>
                  <a:lnTo>
                    <a:pt x="28" y="25"/>
                  </a:lnTo>
                  <a:lnTo>
                    <a:pt x="22" y="36"/>
                  </a:lnTo>
                  <a:lnTo>
                    <a:pt x="13" y="49"/>
                  </a:lnTo>
                  <a:lnTo>
                    <a:pt x="6" y="58"/>
                  </a:lnTo>
                  <a:lnTo>
                    <a:pt x="1" y="65"/>
                  </a:lnTo>
                  <a:lnTo>
                    <a:pt x="0" y="67"/>
                  </a:lnTo>
                  <a:lnTo>
                    <a:pt x="145" y="95"/>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6" name="Freeform 18"/>
            <p:cNvSpPr>
              <a:spLocks/>
            </p:cNvSpPr>
            <p:nvPr/>
          </p:nvSpPr>
          <p:spPr bwMode="auto">
            <a:xfrm>
              <a:off x="2021" y="3255"/>
              <a:ext cx="36" cy="23"/>
            </a:xfrm>
            <a:custGeom>
              <a:avLst/>
              <a:gdLst>
                <a:gd name="T0" fmla="*/ 0 w 72"/>
                <a:gd name="T1" fmla="*/ 1 h 45"/>
                <a:gd name="T2" fmla="*/ 1 w 72"/>
                <a:gd name="T3" fmla="*/ 1 h 45"/>
                <a:gd name="T4" fmla="*/ 1 w 72"/>
                <a:gd name="T5" fmla="*/ 1 h 45"/>
                <a:gd name="T6" fmla="*/ 1 w 72"/>
                <a:gd name="T7" fmla="*/ 0 h 45"/>
                <a:gd name="T8" fmla="*/ 1 w 72"/>
                <a:gd name="T9" fmla="*/ 1 h 45"/>
                <a:gd name="T10" fmla="*/ 1 w 72"/>
                <a:gd name="T11" fmla="*/ 1 h 45"/>
                <a:gd name="T12" fmla="*/ 1 w 72"/>
                <a:gd name="T13" fmla="*/ 1 h 45"/>
                <a:gd name="T14" fmla="*/ 1 w 72"/>
                <a:gd name="T15" fmla="*/ 1 h 45"/>
                <a:gd name="T16" fmla="*/ 1 w 72"/>
                <a:gd name="T17" fmla="*/ 1 h 45"/>
                <a:gd name="T18" fmla="*/ 1 w 72"/>
                <a:gd name="T19" fmla="*/ 1 h 45"/>
                <a:gd name="T20" fmla="*/ 1 w 72"/>
                <a:gd name="T21" fmla="*/ 1 h 45"/>
                <a:gd name="T22" fmla="*/ 1 w 72"/>
                <a:gd name="T23" fmla="*/ 1 h 45"/>
                <a:gd name="T24" fmla="*/ 1 w 72"/>
                <a:gd name="T25" fmla="*/ 1 h 45"/>
                <a:gd name="T26" fmla="*/ 1 w 72"/>
                <a:gd name="T27" fmla="*/ 1 h 45"/>
                <a:gd name="T28" fmla="*/ 0 w 72"/>
                <a:gd name="T29" fmla="*/ 1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45"/>
                <a:gd name="T47" fmla="*/ 72 w 72"/>
                <a:gd name="T48" fmla="*/ 45 h 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45">
                  <a:moveTo>
                    <a:pt x="0" y="19"/>
                  </a:moveTo>
                  <a:lnTo>
                    <a:pt x="3" y="15"/>
                  </a:lnTo>
                  <a:lnTo>
                    <a:pt x="9" y="7"/>
                  </a:lnTo>
                  <a:lnTo>
                    <a:pt x="19" y="0"/>
                  </a:lnTo>
                  <a:lnTo>
                    <a:pt x="32" y="2"/>
                  </a:lnTo>
                  <a:lnTo>
                    <a:pt x="38" y="5"/>
                  </a:lnTo>
                  <a:lnTo>
                    <a:pt x="47" y="7"/>
                  </a:lnTo>
                  <a:lnTo>
                    <a:pt x="53" y="11"/>
                  </a:lnTo>
                  <a:lnTo>
                    <a:pt x="59" y="14"/>
                  </a:lnTo>
                  <a:lnTo>
                    <a:pt x="64" y="17"/>
                  </a:lnTo>
                  <a:lnTo>
                    <a:pt x="68" y="18"/>
                  </a:lnTo>
                  <a:lnTo>
                    <a:pt x="71" y="20"/>
                  </a:lnTo>
                  <a:lnTo>
                    <a:pt x="72" y="20"/>
                  </a:lnTo>
                  <a:lnTo>
                    <a:pt x="63" y="45"/>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7" name="Freeform 19"/>
            <p:cNvSpPr>
              <a:spLocks/>
            </p:cNvSpPr>
            <p:nvPr/>
          </p:nvSpPr>
          <p:spPr bwMode="auto">
            <a:xfrm>
              <a:off x="2054" y="3269"/>
              <a:ext cx="17" cy="32"/>
            </a:xfrm>
            <a:custGeom>
              <a:avLst/>
              <a:gdLst>
                <a:gd name="T0" fmla="*/ 1 w 34"/>
                <a:gd name="T1" fmla="*/ 1 h 64"/>
                <a:gd name="T2" fmla="*/ 1 w 34"/>
                <a:gd name="T3" fmla="*/ 1 h 64"/>
                <a:gd name="T4" fmla="*/ 1 w 34"/>
                <a:gd name="T5" fmla="*/ 1 h 64"/>
                <a:gd name="T6" fmla="*/ 1 w 34"/>
                <a:gd name="T7" fmla="*/ 1 h 64"/>
                <a:gd name="T8" fmla="*/ 1 w 34"/>
                <a:gd name="T9" fmla="*/ 1 h 64"/>
                <a:gd name="T10" fmla="*/ 1 w 34"/>
                <a:gd name="T11" fmla="*/ 1 h 64"/>
                <a:gd name="T12" fmla="*/ 1 w 34"/>
                <a:gd name="T13" fmla="*/ 1 h 64"/>
                <a:gd name="T14" fmla="*/ 1 w 34"/>
                <a:gd name="T15" fmla="*/ 1 h 64"/>
                <a:gd name="T16" fmla="*/ 1 w 34"/>
                <a:gd name="T17" fmla="*/ 1 h 64"/>
                <a:gd name="T18" fmla="*/ 1 w 34"/>
                <a:gd name="T19" fmla="*/ 0 h 64"/>
                <a:gd name="T20" fmla="*/ 1 w 34"/>
                <a:gd name="T21" fmla="*/ 0 h 64"/>
                <a:gd name="T22" fmla="*/ 1 w 34"/>
                <a:gd name="T23" fmla="*/ 0 h 64"/>
                <a:gd name="T24" fmla="*/ 1 w 34"/>
                <a:gd name="T25" fmla="*/ 1 h 64"/>
                <a:gd name="T26" fmla="*/ 1 w 34"/>
                <a:gd name="T27" fmla="*/ 1 h 64"/>
                <a:gd name="T28" fmla="*/ 1 w 34"/>
                <a:gd name="T29" fmla="*/ 1 h 64"/>
                <a:gd name="T30" fmla="*/ 0 w 34"/>
                <a:gd name="T31" fmla="*/ 1 h 64"/>
                <a:gd name="T32" fmla="*/ 0 w 34"/>
                <a:gd name="T33" fmla="*/ 1 h 64"/>
                <a:gd name="T34" fmla="*/ 1 w 34"/>
                <a:gd name="T35" fmla="*/ 1 h 64"/>
                <a:gd name="T36" fmla="*/ 1 w 34"/>
                <a:gd name="T37" fmla="*/ 1 h 64"/>
                <a:gd name="T38" fmla="*/ 1 w 34"/>
                <a:gd name="T39" fmla="*/ 1 h 64"/>
                <a:gd name="T40" fmla="*/ 1 w 34"/>
                <a:gd name="T41" fmla="*/ 1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64"/>
                <a:gd name="T65" fmla="*/ 34 w 34"/>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64">
                  <a:moveTo>
                    <a:pt x="6" y="62"/>
                  </a:moveTo>
                  <a:lnTo>
                    <a:pt x="9" y="64"/>
                  </a:lnTo>
                  <a:lnTo>
                    <a:pt x="13" y="62"/>
                  </a:lnTo>
                  <a:lnTo>
                    <a:pt x="16" y="61"/>
                  </a:lnTo>
                  <a:lnTo>
                    <a:pt x="17" y="58"/>
                  </a:lnTo>
                  <a:lnTo>
                    <a:pt x="32" y="12"/>
                  </a:lnTo>
                  <a:lnTo>
                    <a:pt x="34" y="8"/>
                  </a:lnTo>
                  <a:lnTo>
                    <a:pt x="32" y="5"/>
                  </a:lnTo>
                  <a:lnTo>
                    <a:pt x="30" y="2"/>
                  </a:lnTo>
                  <a:lnTo>
                    <a:pt x="27" y="0"/>
                  </a:lnTo>
                  <a:lnTo>
                    <a:pt x="23" y="0"/>
                  </a:lnTo>
                  <a:lnTo>
                    <a:pt x="20" y="1"/>
                  </a:lnTo>
                  <a:lnTo>
                    <a:pt x="17" y="2"/>
                  </a:lnTo>
                  <a:lnTo>
                    <a:pt x="16" y="6"/>
                  </a:lnTo>
                  <a:lnTo>
                    <a:pt x="0" y="52"/>
                  </a:lnTo>
                  <a:lnTo>
                    <a:pt x="0" y="55"/>
                  </a:lnTo>
                  <a:lnTo>
                    <a:pt x="1" y="59"/>
                  </a:lnTo>
                  <a:lnTo>
                    <a:pt x="2" y="61"/>
                  </a:lnTo>
                  <a:lnTo>
                    <a:pt x="6"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8" name="Freeform 20"/>
            <p:cNvSpPr>
              <a:spLocks/>
            </p:cNvSpPr>
            <p:nvPr/>
          </p:nvSpPr>
          <p:spPr bwMode="auto">
            <a:xfrm>
              <a:off x="2069" y="3274"/>
              <a:ext cx="16" cy="32"/>
            </a:xfrm>
            <a:custGeom>
              <a:avLst/>
              <a:gdLst>
                <a:gd name="T0" fmla="*/ 1 w 32"/>
                <a:gd name="T1" fmla="*/ 1 h 63"/>
                <a:gd name="T2" fmla="*/ 1 w 32"/>
                <a:gd name="T3" fmla="*/ 1 h 63"/>
                <a:gd name="T4" fmla="*/ 1 w 32"/>
                <a:gd name="T5" fmla="*/ 1 h 63"/>
                <a:gd name="T6" fmla="*/ 1 w 32"/>
                <a:gd name="T7" fmla="*/ 1 h 63"/>
                <a:gd name="T8" fmla="*/ 1 w 32"/>
                <a:gd name="T9" fmla="*/ 1 h 63"/>
                <a:gd name="T10" fmla="*/ 1 w 32"/>
                <a:gd name="T11" fmla="*/ 1 h 63"/>
                <a:gd name="T12" fmla="*/ 1 w 32"/>
                <a:gd name="T13" fmla="*/ 1 h 63"/>
                <a:gd name="T14" fmla="*/ 1 w 32"/>
                <a:gd name="T15" fmla="*/ 1 h 63"/>
                <a:gd name="T16" fmla="*/ 1 w 32"/>
                <a:gd name="T17" fmla="*/ 1 h 63"/>
                <a:gd name="T18" fmla="*/ 1 w 32"/>
                <a:gd name="T19" fmla="*/ 1 h 63"/>
                <a:gd name="T20" fmla="*/ 1 w 32"/>
                <a:gd name="T21" fmla="*/ 1 h 63"/>
                <a:gd name="T22" fmla="*/ 1 w 32"/>
                <a:gd name="T23" fmla="*/ 0 h 63"/>
                <a:gd name="T24" fmla="*/ 1 w 32"/>
                <a:gd name="T25" fmla="*/ 1 h 63"/>
                <a:gd name="T26" fmla="*/ 1 w 32"/>
                <a:gd name="T27" fmla="*/ 1 h 63"/>
                <a:gd name="T28" fmla="*/ 1 w 32"/>
                <a:gd name="T29" fmla="*/ 1 h 63"/>
                <a:gd name="T30" fmla="*/ 0 w 32"/>
                <a:gd name="T31" fmla="*/ 1 h 63"/>
                <a:gd name="T32" fmla="*/ 0 w 32"/>
                <a:gd name="T33" fmla="*/ 1 h 63"/>
                <a:gd name="T34" fmla="*/ 1 w 32"/>
                <a:gd name="T35" fmla="*/ 1 h 63"/>
                <a:gd name="T36" fmla="*/ 1 w 32"/>
                <a:gd name="T37" fmla="*/ 1 h 63"/>
                <a:gd name="T38" fmla="*/ 1 w 32"/>
                <a:gd name="T39" fmla="*/ 1 h 63"/>
                <a:gd name="T40" fmla="*/ 1 w 32"/>
                <a:gd name="T41" fmla="*/ 1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63"/>
                <a:gd name="T65" fmla="*/ 32 w 32"/>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63">
                  <a:moveTo>
                    <a:pt x="6" y="63"/>
                  </a:moveTo>
                  <a:lnTo>
                    <a:pt x="9" y="63"/>
                  </a:lnTo>
                  <a:lnTo>
                    <a:pt x="13" y="62"/>
                  </a:lnTo>
                  <a:lnTo>
                    <a:pt x="15" y="61"/>
                  </a:lnTo>
                  <a:lnTo>
                    <a:pt x="17" y="57"/>
                  </a:lnTo>
                  <a:lnTo>
                    <a:pt x="32" y="11"/>
                  </a:lnTo>
                  <a:lnTo>
                    <a:pt x="32" y="8"/>
                  </a:lnTo>
                  <a:lnTo>
                    <a:pt x="31" y="4"/>
                  </a:lnTo>
                  <a:lnTo>
                    <a:pt x="30" y="2"/>
                  </a:lnTo>
                  <a:lnTo>
                    <a:pt x="27" y="1"/>
                  </a:lnTo>
                  <a:lnTo>
                    <a:pt x="23" y="0"/>
                  </a:lnTo>
                  <a:lnTo>
                    <a:pt x="20" y="1"/>
                  </a:lnTo>
                  <a:lnTo>
                    <a:pt x="17" y="2"/>
                  </a:lnTo>
                  <a:lnTo>
                    <a:pt x="15" y="5"/>
                  </a:lnTo>
                  <a:lnTo>
                    <a:pt x="0" y="51"/>
                  </a:lnTo>
                  <a:lnTo>
                    <a:pt x="0" y="55"/>
                  </a:lnTo>
                  <a:lnTo>
                    <a:pt x="1" y="58"/>
                  </a:lnTo>
                  <a:lnTo>
                    <a:pt x="2" y="61"/>
                  </a:lnTo>
                  <a:lnTo>
                    <a:pt x="6"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9" name="Freeform 21"/>
            <p:cNvSpPr>
              <a:spLocks/>
            </p:cNvSpPr>
            <p:nvPr/>
          </p:nvSpPr>
          <p:spPr bwMode="auto">
            <a:xfrm>
              <a:off x="2526" y="3366"/>
              <a:ext cx="165" cy="58"/>
            </a:xfrm>
            <a:custGeom>
              <a:avLst/>
              <a:gdLst>
                <a:gd name="T0" fmla="*/ 0 w 329"/>
                <a:gd name="T1" fmla="*/ 0 h 115"/>
                <a:gd name="T2" fmla="*/ 1 w 329"/>
                <a:gd name="T3" fmla="*/ 1 h 115"/>
                <a:gd name="T4" fmla="*/ 1 w 329"/>
                <a:gd name="T5" fmla="*/ 1 h 115"/>
                <a:gd name="T6" fmla="*/ 1 w 329"/>
                <a:gd name="T7" fmla="*/ 1 h 115"/>
                <a:gd name="T8" fmla="*/ 0 w 329"/>
                <a:gd name="T9" fmla="*/ 0 h 115"/>
                <a:gd name="T10" fmla="*/ 0 60000 65536"/>
                <a:gd name="T11" fmla="*/ 0 60000 65536"/>
                <a:gd name="T12" fmla="*/ 0 60000 65536"/>
                <a:gd name="T13" fmla="*/ 0 60000 65536"/>
                <a:gd name="T14" fmla="*/ 0 60000 65536"/>
                <a:gd name="T15" fmla="*/ 0 w 329"/>
                <a:gd name="T16" fmla="*/ 0 h 115"/>
                <a:gd name="T17" fmla="*/ 329 w 329"/>
                <a:gd name="T18" fmla="*/ 115 h 115"/>
              </a:gdLst>
              <a:ahLst/>
              <a:cxnLst>
                <a:cxn ang="T10">
                  <a:pos x="T0" y="T1"/>
                </a:cxn>
                <a:cxn ang="T11">
                  <a:pos x="T2" y="T3"/>
                </a:cxn>
                <a:cxn ang="T12">
                  <a:pos x="T4" y="T5"/>
                </a:cxn>
                <a:cxn ang="T13">
                  <a:pos x="T6" y="T7"/>
                </a:cxn>
                <a:cxn ang="T14">
                  <a:pos x="T8" y="T9"/>
                </a:cxn>
              </a:cxnLst>
              <a:rect l="T15" t="T16" r="T17" b="T18"/>
              <a:pathLst>
                <a:path w="329" h="115">
                  <a:moveTo>
                    <a:pt x="0" y="0"/>
                  </a:moveTo>
                  <a:lnTo>
                    <a:pt x="183" y="6"/>
                  </a:lnTo>
                  <a:lnTo>
                    <a:pt x="329" y="115"/>
                  </a:lnTo>
                  <a:lnTo>
                    <a:pt x="167" y="3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80" name="Freeform 22"/>
            <p:cNvSpPr>
              <a:spLocks/>
            </p:cNvSpPr>
            <p:nvPr/>
          </p:nvSpPr>
          <p:spPr bwMode="auto">
            <a:xfrm>
              <a:off x="2779" y="3530"/>
              <a:ext cx="27" cy="23"/>
            </a:xfrm>
            <a:custGeom>
              <a:avLst/>
              <a:gdLst>
                <a:gd name="T0" fmla="*/ 1 w 53"/>
                <a:gd name="T1" fmla="*/ 0 h 47"/>
                <a:gd name="T2" fmla="*/ 1 w 53"/>
                <a:gd name="T3" fmla="*/ 0 h 47"/>
                <a:gd name="T4" fmla="*/ 1 w 53"/>
                <a:gd name="T5" fmla="*/ 0 h 47"/>
                <a:gd name="T6" fmla="*/ 1 w 53"/>
                <a:gd name="T7" fmla="*/ 0 h 47"/>
                <a:gd name="T8" fmla="*/ 1 w 53"/>
                <a:gd name="T9" fmla="*/ 0 h 47"/>
                <a:gd name="T10" fmla="*/ 1 w 53"/>
                <a:gd name="T11" fmla="*/ 0 h 47"/>
                <a:gd name="T12" fmla="*/ 1 w 53"/>
                <a:gd name="T13" fmla="*/ 0 h 47"/>
                <a:gd name="T14" fmla="*/ 1 w 53"/>
                <a:gd name="T15" fmla="*/ 0 h 47"/>
                <a:gd name="T16" fmla="*/ 1 w 53"/>
                <a:gd name="T17" fmla="*/ 0 h 47"/>
                <a:gd name="T18" fmla="*/ 1 w 53"/>
                <a:gd name="T19" fmla="*/ 0 h 47"/>
                <a:gd name="T20" fmla="*/ 1 w 53"/>
                <a:gd name="T21" fmla="*/ 0 h 47"/>
                <a:gd name="T22" fmla="*/ 1 w 53"/>
                <a:gd name="T23" fmla="*/ 0 h 47"/>
                <a:gd name="T24" fmla="*/ 1 w 53"/>
                <a:gd name="T25" fmla="*/ 0 h 47"/>
                <a:gd name="T26" fmla="*/ 0 w 53"/>
                <a:gd name="T27" fmla="*/ 0 h 47"/>
                <a:gd name="T28" fmla="*/ 1 w 53"/>
                <a:gd name="T29" fmla="*/ 0 h 47"/>
                <a:gd name="T30" fmla="*/ 1 w 53"/>
                <a:gd name="T31" fmla="*/ 0 h 47"/>
                <a:gd name="T32" fmla="*/ 1 w 53"/>
                <a:gd name="T33" fmla="*/ 0 h 47"/>
                <a:gd name="T34" fmla="*/ 1 w 53"/>
                <a:gd name="T35" fmla="*/ 0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
                <a:gd name="T55" fmla="*/ 0 h 47"/>
                <a:gd name="T56" fmla="*/ 53 w 53"/>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 h="47">
                  <a:moveTo>
                    <a:pt x="9" y="0"/>
                  </a:moveTo>
                  <a:lnTo>
                    <a:pt x="53" y="29"/>
                  </a:lnTo>
                  <a:lnTo>
                    <a:pt x="52" y="31"/>
                  </a:lnTo>
                  <a:lnTo>
                    <a:pt x="51" y="37"/>
                  </a:lnTo>
                  <a:lnTo>
                    <a:pt x="47" y="44"/>
                  </a:lnTo>
                  <a:lnTo>
                    <a:pt x="44" y="47"/>
                  </a:lnTo>
                  <a:lnTo>
                    <a:pt x="40" y="47"/>
                  </a:lnTo>
                  <a:lnTo>
                    <a:pt x="34" y="45"/>
                  </a:lnTo>
                  <a:lnTo>
                    <a:pt x="26" y="43"/>
                  </a:lnTo>
                  <a:lnTo>
                    <a:pt x="19" y="39"/>
                  </a:lnTo>
                  <a:lnTo>
                    <a:pt x="11" y="36"/>
                  </a:lnTo>
                  <a:lnTo>
                    <a:pt x="6" y="32"/>
                  </a:lnTo>
                  <a:lnTo>
                    <a:pt x="1" y="30"/>
                  </a:lnTo>
                  <a:lnTo>
                    <a:pt x="0" y="29"/>
                  </a:lnTo>
                  <a:lnTo>
                    <a:pt x="1" y="27"/>
                  </a:lnTo>
                  <a:lnTo>
                    <a:pt x="4" y="21"/>
                  </a:lnTo>
                  <a:lnTo>
                    <a:pt x="8" y="13"/>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23" name="0EF98B60.wav">
            <a:hlinkClick r:id="" action="ppaction://media"/>
          </p:cNvPr>
          <p:cNvPicPr>
            <a:picLocks noChangeAspect="1"/>
          </p:cNvPicPr>
          <p:nvPr>
            <a:audi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4327525" y="6827838"/>
            <a:ext cx="4873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260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0.10989 0.26783 L 0.13837 0.02107 L 0.23003 0.11435 L 0.20833 0.20764 L 0.13003 0.29213 L 0.24826 0.23889 L 0.3 0.16551 L 0.32326 0.20556 L 0.31163 0.27662 L 0.44166 0.1544 L 0.36337 0.25209 L 0.38333 0.26991 L 0.44496 0.21435 L 0.45156 0.26783 L 0.53003 0.19213 L 0.53837 0.27894 L 0.5717 0.18102 L 0.58993 0.27223 L 0.63993 0.12986 L 0.78159 0.00764 L 0.7533 0.28334 L 0.87656 0.11227 L 0.82656 0.10764 L 0.86823 0.10556 L 0.83837 0.29005 L 0.88333 0.24098 L 0.95989 0.01227 L 0.93333 0.27894 " pathEditMode="relative" rAng="0" ptsTypes="AAAAAAAAAAAAAAAAAAAAAAAAAAAA">
                                      <p:cBhvr>
                                        <p:cTn id="6" dur="5000" fill="hold"/>
                                        <p:tgtEl>
                                          <p:spTgt spid="2"/>
                                        </p:tgtEl>
                                        <p:attrNameLst>
                                          <p:attrName>ppt_x</p:attrName>
                                          <p:attrName>ppt_y</p:attrName>
                                        </p:attrNameLst>
                                      </p:cBhvr>
                                      <p:rCtr x="4250000" y="-1180600"/>
                                    </p:animMotion>
                                  </p:childTnLst>
                                </p:cTn>
                              </p:par>
                              <p:par>
                                <p:cTn id="7" presetID="22" presetClass="entr" presetSubtype="8"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0"/>
                                        <p:tgtEl>
                                          <p:spTgt spid="4"/>
                                        </p:tgtEl>
                                      </p:cBhvr>
                                    </p:animEffect>
                                  </p:childTnLst>
                                </p:cTn>
                              </p:par>
                              <p:par>
                                <p:cTn id="10" presetID="1" presetClass="mediacall" presetSubtype="0" fill="hold" nodeType="withEffect">
                                  <p:stCondLst>
                                    <p:cond delay="0"/>
                                  </p:stCondLst>
                                  <p:childTnLst>
                                    <p:cmd type="call" cmd="playFrom(0.0)">
                                      <p:cBhvr>
                                        <p:cTn id="11" dur="3262"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1986"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04800"/>
            <a:ext cx="947737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0EF98B60.wav">
            <a:hlinkClick r:id="" action="ppaction://media"/>
          </p:cNvPr>
          <p:cNvPicPr>
            <a:picLocks noChangeAspect="1"/>
          </p:cNvPicPr>
          <p:nvPr>
            <a:audi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4327525" y="6827838"/>
            <a:ext cx="4873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Box 1"/>
          <p:cNvSpPr txBox="1">
            <a:spLocks noChangeArrowheads="1"/>
          </p:cNvSpPr>
          <p:nvPr/>
        </p:nvSpPr>
        <p:spPr bwMode="auto">
          <a:xfrm>
            <a:off x="1179513" y="2438400"/>
            <a:ext cx="6781800" cy="769938"/>
          </a:xfrm>
          <a:prstGeom prst="rect">
            <a:avLst/>
          </a:prstGeom>
          <a:solidFill>
            <a:schemeClr val="bg1">
              <a:alpha val="54117"/>
            </a:schemeClr>
          </a:solidFill>
          <a:ln w="9525">
            <a:solidFill>
              <a:schemeClr val="tx1"/>
            </a:solidFill>
            <a:miter lim="800000"/>
            <a:headEnd/>
            <a:tailEnd/>
          </a:ln>
        </p:spPr>
        <p:txBody>
          <a:bodyP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algn="ctr" eaLnBrk="1" hangingPunct="1">
              <a:spcBef>
                <a:spcPct val="0"/>
              </a:spcBef>
              <a:buFontTx/>
              <a:buNone/>
            </a:pPr>
            <a:r>
              <a:rPr lang="en-US" altLang="en-US" sz="4400" b="0">
                <a:solidFill>
                  <a:schemeClr val="tx1"/>
                </a:solidFill>
              </a:rPr>
              <a:t>Draw a cathedral</a:t>
            </a:r>
          </a:p>
        </p:txBody>
      </p:sp>
    </p:spTree>
    <p:extLst>
      <p:ext uri="{BB962C8B-B14F-4D97-AF65-F5344CB8AC3E}">
        <p14:creationId xmlns:p14="http://schemas.microsoft.com/office/powerpoint/2010/main" val="103116499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ABABA"/>
        </a:solidFill>
        <a:effectLst/>
      </p:bgPr>
    </p:bg>
    <p:spTree>
      <p:nvGrpSpPr>
        <p:cNvPr id="1" name=""/>
        <p:cNvGrpSpPr/>
        <p:nvPr/>
      </p:nvGrpSpPr>
      <p:grpSpPr>
        <a:xfrm>
          <a:off x="0" y="0"/>
          <a:ext cx="0" cy="0"/>
          <a:chOff x="0" y="0"/>
          <a:chExt cx="0" cy="0"/>
        </a:xfrm>
      </p:grpSpPr>
      <p:sp>
        <p:nvSpPr>
          <p:cNvPr id="12290" name="Text Box 31"/>
          <p:cNvSpPr txBox="1">
            <a:spLocks noChangeArrowheads="1"/>
          </p:cNvSpPr>
          <p:nvPr/>
        </p:nvSpPr>
        <p:spPr bwMode="auto">
          <a:xfrm rot="6741192">
            <a:off x="5303044" y="2026444"/>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291" name="Text Box 32"/>
          <p:cNvSpPr txBox="1">
            <a:spLocks noChangeArrowheads="1"/>
          </p:cNvSpPr>
          <p:nvPr/>
        </p:nvSpPr>
        <p:spPr bwMode="auto">
          <a:xfrm rot="6741192">
            <a:off x="5836444" y="2345532"/>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292" name="Text Box 43"/>
          <p:cNvSpPr txBox="1">
            <a:spLocks noChangeArrowheads="1"/>
          </p:cNvSpPr>
          <p:nvPr/>
        </p:nvSpPr>
        <p:spPr bwMode="auto">
          <a:xfrm rot="6741192">
            <a:off x="4831557" y="654843"/>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293" name="Text Box 44"/>
          <p:cNvSpPr txBox="1">
            <a:spLocks noChangeArrowheads="1"/>
          </p:cNvSpPr>
          <p:nvPr/>
        </p:nvSpPr>
        <p:spPr bwMode="auto">
          <a:xfrm rot="6741192">
            <a:off x="6674644" y="973932"/>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294" name="Text Box 45"/>
          <p:cNvSpPr txBox="1">
            <a:spLocks noChangeArrowheads="1"/>
          </p:cNvSpPr>
          <p:nvPr/>
        </p:nvSpPr>
        <p:spPr bwMode="auto">
          <a:xfrm rot="6741192">
            <a:off x="7208044" y="1964532"/>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295" name="Text Box 37"/>
          <p:cNvSpPr txBox="1">
            <a:spLocks noChangeArrowheads="1"/>
          </p:cNvSpPr>
          <p:nvPr/>
        </p:nvSpPr>
        <p:spPr bwMode="auto">
          <a:xfrm rot="6741192">
            <a:off x="2697957" y="640556"/>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296" name="Text Box 41"/>
          <p:cNvSpPr txBox="1">
            <a:spLocks noChangeArrowheads="1"/>
          </p:cNvSpPr>
          <p:nvPr/>
        </p:nvSpPr>
        <p:spPr bwMode="auto">
          <a:xfrm rot="6741192">
            <a:off x="2774157" y="3917156"/>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297" name="Text Box 25"/>
          <p:cNvSpPr txBox="1">
            <a:spLocks noChangeArrowheads="1"/>
          </p:cNvSpPr>
          <p:nvPr/>
        </p:nvSpPr>
        <p:spPr bwMode="auto">
          <a:xfrm>
            <a:off x="457200" y="609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298" name="Text Box 26"/>
          <p:cNvSpPr txBox="1">
            <a:spLocks noChangeArrowheads="1"/>
          </p:cNvSpPr>
          <p:nvPr/>
        </p:nvSpPr>
        <p:spPr bwMode="auto">
          <a:xfrm>
            <a:off x="990600" y="9286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299" name="Text Box 27"/>
          <p:cNvSpPr txBox="1">
            <a:spLocks noChangeArrowheads="1"/>
          </p:cNvSpPr>
          <p:nvPr/>
        </p:nvSpPr>
        <p:spPr bwMode="auto">
          <a:xfrm>
            <a:off x="1219200" y="5562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300" name="Text Box 28"/>
          <p:cNvSpPr txBox="1">
            <a:spLocks noChangeArrowheads="1"/>
          </p:cNvSpPr>
          <p:nvPr/>
        </p:nvSpPr>
        <p:spPr bwMode="auto">
          <a:xfrm>
            <a:off x="2057400" y="43576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301" name="Text Box 29"/>
          <p:cNvSpPr txBox="1">
            <a:spLocks noChangeArrowheads="1"/>
          </p:cNvSpPr>
          <p:nvPr/>
        </p:nvSpPr>
        <p:spPr bwMode="auto">
          <a:xfrm>
            <a:off x="533400" y="38862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302" name="Text Box 30"/>
          <p:cNvSpPr txBox="1">
            <a:spLocks noChangeArrowheads="1"/>
          </p:cNvSpPr>
          <p:nvPr/>
        </p:nvSpPr>
        <p:spPr bwMode="auto">
          <a:xfrm>
            <a:off x="914400" y="27432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303" name="Text Box 40"/>
          <p:cNvSpPr txBox="1">
            <a:spLocks noChangeArrowheads="1"/>
          </p:cNvSpPr>
          <p:nvPr/>
        </p:nvSpPr>
        <p:spPr bwMode="auto">
          <a:xfrm rot="6741192">
            <a:off x="4298157" y="4388643"/>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304" name="Text Box 33"/>
          <p:cNvSpPr txBox="1">
            <a:spLocks noChangeArrowheads="1"/>
          </p:cNvSpPr>
          <p:nvPr/>
        </p:nvSpPr>
        <p:spPr bwMode="auto">
          <a:xfrm rot="6741192">
            <a:off x="6369844" y="3336132"/>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305" name="Text Box 34"/>
          <p:cNvSpPr txBox="1">
            <a:spLocks noChangeArrowheads="1"/>
          </p:cNvSpPr>
          <p:nvPr/>
        </p:nvSpPr>
        <p:spPr bwMode="auto">
          <a:xfrm rot="6741192">
            <a:off x="6903244" y="5774532"/>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306" name="Text Box 35"/>
          <p:cNvSpPr txBox="1">
            <a:spLocks noChangeArrowheads="1"/>
          </p:cNvSpPr>
          <p:nvPr/>
        </p:nvSpPr>
        <p:spPr bwMode="auto">
          <a:xfrm rot="6741192">
            <a:off x="5379244" y="5303044"/>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307" name="Text Box 36"/>
          <p:cNvSpPr txBox="1">
            <a:spLocks noChangeArrowheads="1"/>
          </p:cNvSpPr>
          <p:nvPr/>
        </p:nvSpPr>
        <p:spPr bwMode="auto">
          <a:xfrm rot="6741192">
            <a:off x="5760244" y="4160044"/>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308" name="Text Box 38"/>
          <p:cNvSpPr txBox="1">
            <a:spLocks noChangeArrowheads="1"/>
          </p:cNvSpPr>
          <p:nvPr/>
        </p:nvSpPr>
        <p:spPr bwMode="auto">
          <a:xfrm rot="6741192">
            <a:off x="3231357" y="959643"/>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309" name="Text Box 39"/>
          <p:cNvSpPr txBox="1">
            <a:spLocks noChangeArrowheads="1"/>
          </p:cNvSpPr>
          <p:nvPr/>
        </p:nvSpPr>
        <p:spPr bwMode="auto">
          <a:xfrm rot="6741192">
            <a:off x="3764757" y="1950243"/>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sp>
        <p:nvSpPr>
          <p:cNvPr id="12310" name="Text Box 42"/>
          <p:cNvSpPr txBox="1">
            <a:spLocks noChangeArrowheads="1"/>
          </p:cNvSpPr>
          <p:nvPr/>
        </p:nvSpPr>
        <p:spPr bwMode="auto">
          <a:xfrm rot="6741192">
            <a:off x="3155157" y="2774156"/>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1800">
                <a:solidFill>
                  <a:schemeClr val="bg1"/>
                </a:solidFill>
              </a:rPr>
              <a:t>.</a:t>
            </a:r>
          </a:p>
        </p:txBody>
      </p:sp>
      <p:pic>
        <p:nvPicPr>
          <p:cNvPr id="381957" name="Picture 5" descr="MCj043256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22860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958" name="Picture 6" descr="MCj043473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3622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960" name="Picture 8" descr="explosion_smoke_hg_cl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28600"/>
            <a:ext cx="5334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5334000" y="-3505200"/>
            <a:ext cx="1066800" cy="3505200"/>
            <a:chOff x="1200" y="576"/>
            <a:chExt cx="672" cy="2208"/>
          </a:xfrm>
        </p:grpSpPr>
        <p:sp>
          <p:nvSpPr>
            <p:cNvPr id="12317" name="Line 9"/>
            <p:cNvSpPr>
              <a:spLocks noChangeShapeType="1"/>
            </p:cNvSpPr>
            <p:nvPr/>
          </p:nvSpPr>
          <p:spPr bwMode="auto">
            <a:xfrm flipH="1">
              <a:off x="1200" y="1392"/>
              <a:ext cx="288" cy="1392"/>
            </a:xfrm>
            <a:prstGeom prst="line">
              <a:avLst/>
            </a:prstGeom>
            <a:noFill/>
            <a:ln w="920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8" name="Line 10"/>
            <p:cNvSpPr>
              <a:spLocks noChangeShapeType="1"/>
            </p:cNvSpPr>
            <p:nvPr/>
          </p:nvSpPr>
          <p:spPr bwMode="auto">
            <a:xfrm>
              <a:off x="1488" y="1392"/>
              <a:ext cx="96" cy="576"/>
            </a:xfrm>
            <a:prstGeom prst="line">
              <a:avLst/>
            </a:prstGeom>
            <a:noFill/>
            <a:ln w="857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9" name="Line 11"/>
            <p:cNvSpPr>
              <a:spLocks noChangeShapeType="1"/>
            </p:cNvSpPr>
            <p:nvPr/>
          </p:nvSpPr>
          <p:spPr bwMode="auto">
            <a:xfrm flipH="1">
              <a:off x="1584" y="576"/>
              <a:ext cx="288" cy="1392"/>
            </a:xfrm>
            <a:prstGeom prst="line">
              <a:avLst/>
            </a:prstGeom>
            <a:noFill/>
            <a:ln w="920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81998" name="WordArt 46"/>
          <p:cNvSpPr>
            <a:spLocks noChangeArrowheads="1" noChangeShapeType="1" noTextEdit="1"/>
          </p:cNvSpPr>
          <p:nvPr/>
        </p:nvSpPr>
        <p:spPr bwMode="auto">
          <a:xfrm>
            <a:off x="1371600" y="2362200"/>
            <a:ext cx="6477000" cy="1698625"/>
          </a:xfrm>
          <a:prstGeom prst="rect">
            <a:avLst/>
          </a:prstGeom>
        </p:spPr>
        <p:txBody>
          <a:bodyPr wrap="none" fromWordArt="1">
            <a:prstTxWarp prst="textPlain">
              <a:avLst>
                <a:gd name="adj" fmla="val 50000"/>
              </a:avLst>
            </a:prstTxWarp>
          </a:bodyPr>
          <a:lstStyle/>
          <a:p>
            <a:pPr algn="ctr"/>
            <a:r>
              <a:rPr lang="en-US" sz="3600" kern="10" dirty="0">
                <a:ln w="19050">
                  <a:solidFill>
                    <a:srgbClr val="008000"/>
                  </a:solidFill>
                  <a:round/>
                  <a:headEnd/>
                  <a:tailEnd/>
                </a:ln>
                <a:solidFill>
                  <a:srgbClr val="00FF00"/>
                </a:solidFill>
                <a:latin typeface="Carbon Block"/>
              </a:rPr>
              <a:t>Worlds Collide</a:t>
            </a:r>
          </a:p>
        </p:txBody>
      </p:sp>
      <p:pic>
        <p:nvPicPr>
          <p:cNvPr id="32" name="Picture 2" descr="http://opengameart.org/sites/default/files/spellun-spr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1925" y="6123454"/>
            <a:ext cx="8953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057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0"/>
                                  </p:iterate>
                                  <p:childTnLst>
                                    <p:set>
                                      <p:cBhvr>
                                        <p:cTn id="6" dur="1" fill="hold">
                                          <p:stCondLst>
                                            <p:cond delay="0"/>
                                          </p:stCondLst>
                                        </p:cTn>
                                        <p:tgtEl>
                                          <p:spTgt spid="381998"/>
                                        </p:tgtEl>
                                        <p:attrNameLst>
                                          <p:attrName>style.visibility</p:attrName>
                                        </p:attrNameLst>
                                      </p:cBhvr>
                                      <p:to>
                                        <p:strVal val="visible"/>
                                      </p:to>
                                    </p:set>
                                    <p:animEffect transition="in" filter="fade">
                                      <p:cBhvr>
                                        <p:cTn id="7" dur="5000"/>
                                        <p:tgtEl>
                                          <p:spTgt spid="381998"/>
                                        </p:tgtEl>
                                      </p:cBhvr>
                                    </p:animEffect>
                                  </p:childTnLst>
                                </p:cTn>
                              </p:par>
                              <p:par>
                                <p:cTn id="8" presetID="63" presetClass="path" presetSubtype="0" accel="50000" fill="hold" nodeType="withEffect">
                                  <p:stCondLst>
                                    <p:cond delay="4000"/>
                                  </p:stCondLst>
                                  <p:childTnLst>
                                    <p:animMotion origin="layout" path="M 0 8.69565E-7 L 0.51667 -0.0111 " pathEditMode="relative" rAng="0" ptsTypes="AA">
                                      <p:cBhvr>
                                        <p:cTn id="9" dur="3000" fill="hold"/>
                                        <p:tgtEl>
                                          <p:spTgt spid="381958"/>
                                        </p:tgtEl>
                                        <p:attrNameLst>
                                          <p:attrName>ppt_x</p:attrName>
                                          <p:attrName>ppt_y</p:attrName>
                                        </p:attrNameLst>
                                      </p:cBhvr>
                                      <p:rCtr x="25833" y="-555"/>
                                    </p:animMotion>
                                  </p:childTnLst>
                                </p:cTn>
                              </p:par>
                              <p:par>
                                <p:cTn id="10" presetID="35" presetClass="path" presetSubtype="0" accel="50000" fill="hold" nodeType="withEffect">
                                  <p:stCondLst>
                                    <p:cond delay="4000"/>
                                  </p:stCondLst>
                                  <p:childTnLst>
                                    <p:animMotion origin="layout" path="M 0 1.28585E-6 L -0.5875 -0.00555 " pathEditMode="relative" rAng="0" ptsTypes="AA">
                                      <p:cBhvr>
                                        <p:cTn id="11" dur="3000" fill="hold"/>
                                        <p:tgtEl>
                                          <p:spTgt spid="381957"/>
                                        </p:tgtEl>
                                        <p:attrNameLst>
                                          <p:attrName>ppt_x</p:attrName>
                                          <p:attrName>ppt_y</p:attrName>
                                        </p:attrNameLst>
                                      </p:cBhvr>
                                      <p:rCtr x="-29375" y="-278"/>
                                    </p:animMotion>
                                  </p:childTnLst>
                                </p:cTn>
                              </p:par>
                              <p:par>
                                <p:cTn id="12" presetID="1" presetClass="entr" presetSubtype="0" fill="hold" nodeType="withEffect">
                                  <p:stCondLst>
                                    <p:cond delay="7000"/>
                                  </p:stCondLst>
                                  <p:childTnLst>
                                    <p:set>
                                      <p:cBhvr>
                                        <p:cTn id="13" dur="1" fill="hold">
                                          <p:stCondLst>
                                            <p:cond delay="0"/>
                                          </p:stCondLst>
                                        </p:cTn>
                                        <p:tgtEl>
                                          <p:spTgt spid="381960"/>
                                        </p:tgtEl>
                                        <p:attrNameLst>
                                          <p:attrName>style.visibility</p:attrName>
                                        </p:attrNameLst>
                                      </p:cBhvr>
                                      <p:to>
                                        <p:strVal val="visible"/>
                                      </p:to>
                                    </p:set>
                                  </p:childTnLst>
                                </p:cTn>
                              </p:par>
                              <p:par>
                                <p:cTn id="14" presetID="27" presetClass="emph" presetSubtype="0" fill="remove" grpId="1" nodeType="withEffect">
                                  <p:stCondLst>
                                    <p:cond delay="7000"/>
                                  </p:stCondLst>
                                  <p:iterate type="lt">
                                    <p:tmPct val="0"/>
                                  </p:iterate>
                                  <p:childTnLst>
                                    <p:animClr clrSpc="rgb" dir="cw">
                                      <p:cBhvr override="childStyle">
                                        <p:cTn id="15" dur="250" autoRev="1" fill="remove"/>
                                        <p:tgtEl>
                                          <p:spTgt spid="381998"/>
                                        </p:tgtEl>
                                        <p:attrNameLst>
                                          <p:attrName>style.color</p:attrName>
                                        </p:attrNameLst>
                                      </p:cBhvr>
                                      <p:to>
                                        <a:schemeClr val="bg1"/>
                                      </p:to>
                                    </p:animClr>
                                    <p:animClr clrSpc="rgb" dir="cw">
                                      <p:cBhvr>
                                        <p:cTn id="16" dur="250" autoRev="1" fill="remove"/>
                                        <p:tgtEl>
                                          <p:spTgt spid="381998"/>
                                        </p:tgtEl>
                                        <p:attrNameLst>
                                          <p:attrName>fillcolor</p:attrName>
                                        </p:attrNameLst>
                                      </p:cBhvr>
                                      <p:to>
                                        <a:schemeClr val="bg1"/>
                                      </p:to>
                                    </p:animClr>
                                    <p:set>
                                      <p:cBhvr>
                                        <p:cTn id="17" dur="250" autoRev="1" fill="remove"/>
                                        <p:tgtEl>
                                          <p:spTgt spid="381998"/>
                                        </p:tgtEl>
                                        <p:attrNameLst>
                                          <p:attrName>fill.type</p:attrName>
                                        </p:attrNameLst>
                                      </p:cBhvr>
                                      <p:to>
                                        <p:strVal val="solid"/>
                                      </p:to>
                                    </p:set>
                                    <p:set>
                                      <p:cBhvr>
                                        <p:cTn id="18" dur="250" autoRev="1" fill="remove"/>
                                        <p:tgtEl>
                                          <p:spTgt spid="381998"/>
                                        </p:tgtEl>
                                        <p:attrNameLst>
                                          <p:attrName>fill.on</p:attrName>
                                        </p:attrNameLst>
                                      </p:cBhvr>
                                      <p:to>
                                        <p:strVal val="true"/>
                                      </p:to>
                                    </p:set>
                                  </p:childTnLst>
                                </p:cTn>
                              </p:par>
                              <p:par>
                                <p:cTn id="19" presetID="1" presetClass="exit" presetSubtype="0" fill="hold" nodeType="withEffect">
                                  <p:stCondLst>
                                    <p:cond delay="700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xit" presetSubtype="0" fill="hold" nodeType="withEffect">
                                  <p:stCondLst>
                                    <p:cond delay="7000"/>
                                  </p:stCondLst>
                                  <p:childTnLst>
                                    <p:set>
                                      <p:cBhvr>
                                        <p:cTn id="22" dur="1" fill="hold">
                                          <p:stCondLst>
                                            <p:cond delay="0"/>
                                          </p:stCondLst>
                                        </p:cTn>
                                        <p:tgtEl>
                                          <p:spTgt spid="381957"/>
                                        </p:tgtEl>
                                        <p:attrNameLst>
                                          <p:attrName>style.visibility</p:attrName>
                                        </p:attrNameLst>
                                      </p:cBhvr>
                                      <p:to>
                                        <p:strVal val="hidden"/>
                                      </p:to>
                                    </p:set>
                                  </p:childTnLst>
                                </p:cTn>
                              </p:par>
                              <p:par>
                                <p:cTn id="23" presetID="1" presetClass="exit" presetSubtype="0" fill="hold" nodeType="withEffect">
                                  <p:stCondLst>
                                    <p:cond delay="7000"/>
                                  </p:stCondLst>
                                  <p:childTnLst>
                                    <p:set>
                                      <p:cBhvr>
                                        <p:cTn id="24" dur="1" fill="hold">
                                          <p:stCondLst>
                                            <p:cond delay="0"/>
                                          </p:stCondLst>
                                        </p:cTn>
                                        <p:tgtEl>
                                          <p:spTgt spid="381958"/>
                                        </p:tgtEl>
                                        <p:attrNameLst>
                                          <p:attrName>style.visibility</p:attrName>
                                        </p:attrNameLst>
                                      </p:cBhvr>
                                      <p:to>
                                        <p:strVal val="hidden"/>
                                      </p:to>
                                    </p:set>
                                  </p:childTnLst>
                                </p:cTn>
                              </p:par>
                              <p:par>
                                <p:cTn id="25" presetID="10" presetClass="exit" presetSubtype="0" fill="hold" nodeType="withEffect">
                                  <p:stCondLst>
                                    <p:cond delay="7500"/>
                                  </p:stCondLst>
                                  <p:childTnLst>
                                    <p:animEffect transition="out" filter="fade">
                                      <p:cBhvr>
                                        <p:cTn id="26" dur="2000"/>
                                        <p:tgtEl>
                                          <p:spTgt spid="381960"/>
                                        </p:tgtEl>
                                      </p:cBhvr>
                                    </p:animEffect>
                                    <p:set>
                                      <p:cBhvr>
                                        <p:cTn id="27" dur="1" fill="hold">
                                          <p:stCondLst>
                                            <p:cond delay="1999"/>
                                          </p:stCondLst>
                                        </p:cTn>
                                        <p:tgtEl>
                                          <p:spTgt spid="3819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98" grpId="0" animBg="1"/>
      <p:bldP spid="38199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endParaRPr lang="en-US" altLang="en-US"/>
          </a:p>
        </p:txBody>
      </p:sp>
      <p:sp>
        <p:nvSpPr>
          <p:cNvPr id="13315" name="Rectangle 3"/>
          <p:cNvSpPr>
            <a:spLocks noGrp="1" noChangeArrowheads="1"/>
          </p:cNvSpPr>
          <p:nvPr>
            <p:ph type="body" idx="1"/>
          </p:nvPr>
        </p:nvSpPr>
        <p:spPr/>
        <p:txBody>
          <a:bodyPr/>
          <a:lstStyle/>
          <a:p>
            <a:pPr eaLnBrk="1" hangingPunct="1"/>
            <a:endParaRPr lang="en-US" altLang="en-US"/>
          </a:p>
        </p:txBody>
      </p:sp>
      <p:pic>
        <p:nvPicPr>
          <p:cNvPr id="133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337" r="8090"/>
          <a:stretch/>
        </p:blipFill>
        <p:spPr bwMode="auto">
          <a:xfrm>
            <a:off x="2471375" y="-121"/>
            <a:ext cx="9179169" cy="693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l="48204"/>
          <a:stretch>
            <a:fillRect/>
          </a:stretch>
        </p:blipFill>
        <p:spPr bwMode="auto">
          <a:xfrm>
            <a:off x="-783767" y="0"/>
            <a:ext cx="5579361" cy="807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pic>
      <p:sp>
        <p:nvSpPr>
          <p:cNvPr id="13318" name="Line 7"/>
          <p:cNvSpPr>
            <a:spLocks noChangeShapeType="1"/>
          </p:cNvSpPr>
          <p:nvPr/>
        </p:nvSpPr>
        <p:spPr bwMode="auto">
          <a:xfrm>
            <a:off x="4800600" y="0"/>
            <a:ext cx="0" cy="7086600"/>
          </a:xfrm>
          <a:prstGeom prst="line">
            <a:avLst/>
          </a:prstGeom>
          <a:noFill/>
          <a:ln w="85725">
            <a:solidFill>
              <a:srgbClr val="7030A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9" name="WordArt 8"/>
          <p:cNvSpPr>
            <a:spLocks noChangeArrowheads="1" noChangeShapeType="1" noTextEdit="1"/>
          </p:cNvSpPr>
          <p:nvPr/>
        </p:nvSpPr>
        <p:spPr bwMode="auto">
          <a:xfrm>
            <a:off x="3152775" y="5576094"/>
            <a:ext cx="3162300"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Architecture</a:t>
            </a:r>
          </a:p>
        </p:txBody>
      </p:sp>
      <p:grpSp>
        <p:nvGrpSpPr>
          <p:cNvPr id="12" name="Group 11"/>
          <p:cNvGrpSpPr/>
          <p:nvPr/>
        </p:nvGrpSpPr>
        <p:grpSpPr>
          <a:xfrm>
            <a:off x="-783767" y="5870612"/>
            <a:ext cx="10804068" cy="1496836"/>
            <a:chOff x="-783767" y="5870612"/>
            <a:chExt cx="10804068" cy="1496836"/>
          </a:xfrm>
        </p:grpSpPr>
        <p:sp>
          <p:nvSpPr>
            <p:cNvPr id="14" name="Freeform 13"/>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8" descr="http://ih3.redbubble.net/image.10683460.1809/flat,550x550,075,f.jp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16" name="TextBox 15"/>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sp>
        <p:nvSpPr>
          <p:cNvPr id="17" name="TextBox 16"/>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13" name="Picture 2" descr="http://opengameart.org/sites/default/files/spellun-spr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812188" y="6123454"/>
            <a:ext cx="895351" cy="762000"/>
          </a:xfrm>
          <a:prstGeom prst="rect">
            <a:avLst/>
          </a:prstGeom>
          <a:noFill/>
          <a:extLst>
            <a:ext uri="{909E8E84-426E-40DD-AFC4-6F175D3DCCD1}">
              <a14:hiddenFill xmlns:a14="http://schemas.microsoft.com/office/drawing/2010/main">
                <a:solidFill>
                  <a:srgbClr val="FFFFFF"/>
                </a:solidFill>
              </a14:hiddenFill>
            </a:ext>
          </a:extLst>
        </p:spPr>
      </p:pic>
      <p:sp>
        <p:nvSpPr>
          <p:cNvPr id="20" name="WordArt 8"/>
          <p:cNvSpPr>
            <a:spLocks noChangeArrowheads="1" noChangeShapeType="1" noTextEdit="1"/>
          </p:cNvSpPr>
          <p:nvPr/>
        </p:nvSpPr>
        <p:spPr bwMode="auto">
          <a:xfrm>
            <a:off x="644716" y="230190"/>
            <a:ext cx="3162300"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Roman Empire</a:t>
            </a:r>
          </a:p>
        </p:txBody>
      </p:sp>
      <p:sp>
        <p:nvSpPr>
          <p:cNvPr id="21" name="WordArt 8"/>
          <p:cNvSpPr>
            <a:spLocks noChangeArrowheads="1" noChangeShapeType="1" noTextEdit="1"/>
          </p:cNvSpPr>
          <p:nvPr/>
        </p:nvSpPr>
        <p:spPr bwMode="auto">
          <a:xfrm>
            <a:off x="5205604" y="228368"/>
            <a:ext cx="3162300"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The Dark Ages</a:t>
            </a:r>
          </a:p>
        </p:txBody>
      </p:sp>
    </p:spTree>
    <p:extLst>
      <p:ext uri="{BB962C8B-B14F-4D97-AF65-F5344CB8AC3E}">
        <p14:creationId xmlns:p14="http://schemas.microsoft.com/office/powerpoint/2010/main" val="31283635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933" fill="hold" nodeType="withEffect">
                                  <p:stCondLst>
                                    <p:cond delay="0"/>
                                  </p:stCondLst>
                                  <p:childTnLst>
                                    <p:animMotion origin="layout" path="M -8.33333E-7 1.11111E-6 L -8.33333E-7 -0.1581 " pathEditMode="relative" rAng="0" ptsTypes="AA">
                                      <p:cBhvr>
                                        <p:cTn id="6" dur="30000" fill="hold"/>
                                        <p:tgtEl>
                                          <p:spTgt spid="13317"/>
                                        </p:tgtEl>
                                        <p:attrNameLst>
                                          <p:attrName>ppt_x</p:attrName>
                                          <p:attrName>ppt_y</p:attrName>
                                        </p:attrNameLst>
                                      </p:cBhvr>
                                      <p:rCtr x="0" y="-7917"/>
                                    </p:animMotion>
                                  </p:childTnLst>
                                </p:cTn>
                              </p:par>
                              <p:par>
                                <p:cTn id="7" presetID="35" presetClass="path" presetSubtype="0" accel="925" fill="hold" nodeType="withEffect">
                                  <p:stCondLst>
                                    <p:cond delay="0"/>
                                  </p:stCondLst>
                                  <p:childTnLst>
                                    <p:animMotion origin="layout" path="M -2.22222E-6 -4.07407E-6 L -0.271 -4.07407E-6 " pathEditMode="relative" rAng="0" ptsTypes="AA">
                                      <p:cBhvr>
                                        <p:cTn id="8" dur="40000" fill="hold"/>
                                        <p:tgtEl>
                                          <p:spTgt spid="13316"/>
                                        </p:tgtEl>
                                        <p:attrNameLst>
                                          <p:attrName>ppt_x</p:attrName>
                                          <p:attrName>ppt_y</p:attrName>
                                        </p:attrNameLst>
                                      </p:cBhvr>
                                      <p:rCtr x="-135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0"/>
          <p:cNvPicPr>
            <a:picLocks noChangeAspect="1" noChangeArrowheads="1"/>
          </p:cNvPicPr>
          <p:nvPr/>
        </p:nvPicPr>
        <p:blipFill>
          <a:blip r:embed="rId3">
            <a:extLst>
              <a:ext uri="{28A0092B-C50C-407E-A947-70E740481C1C}">
                <a14:useLocalDpi xmlns:a14="http://schemas.microsoft.com/office/drawing/2010/main" val="0"/>
              </a:ext>
            </a:extLst>
          </a:blip>
          <a:srcRect l="35571" r="24258" b="5264"/>
          <a:stretch>
            <a:fillRect/>
          </a:stretch>
        </p:blipFill>
        <p:spPr bwMode="auto">
          <a:xfrm>
            <a:off x="0" y="0"/>
            <a:ext cx="45608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pic>
      <p:pic>
        <p:nvPicPr>
          <p:cNvPr id="14339"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t="-2051" r="11772"/>
          <a:stretch/>
        </p:blipFill>
        <p:spPr bwMode="auto">
          <a:xfrm>
            <a:off x="4560887" y="-141197"/>
            <a:ext cx="4808254" cy="7365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pic>
      <p:sp>
        <p:nvSpPr>
          <p:cNvPr id="11" name="Line 7"/>
          <p:cNvSpPr>
            <a:spLocks noChangeShapeType="1"/>
          </p:cNvSpPr>
          <p:nvPr/>
        </p:nvSpPr>
        <p:spPr bwMode="auto">
          <a:xfrm>
            <a:off x="4549398" y="-30144"/>
            <a:ext cx="0" cy="7086600"/>
          </a:xfrm>
          <a:prstGeom prst="line">
            <a:avLst/>
          </a:prstGeom>
          <a:noFill/>
          <a:ln w="85725">
            <a:solidFill>
              <a:srgbClr val="7030A0"/>
            </a:solidFill>
            <a:round/>
            <a:headEnd/>
            <a:tailEnd/>
          </a:ln>
          <a:extLst>
            <a:ext uri="{909E8E84-426E-40DD-AFC4-6F175D3DCCD1}">
              <a14:hiddenFill xmlns:a14="http://schemas.microsoft.com/office/drawing/2010/main">
                <a:noFill/>
              </a14:hiddenFill>
            </a:ext>
          </a:extLst>
        </p:spPr>
        <p:txBody>
          <a:bodyPr/>
          <a:lstStyle/>
          <a:p>
            <a:endParaRPr lang="en-US">
              <a:ln>
                <a:solidFill>
                  <a:srgbClr val="7030A0"/>
                </a:solidFill>
              </a:ln>
            </a:endParaRPr>
          </a:p>
        </p:txBody>
      </p:sp>
      <p:sp>
        <p:nvSpPr>
          <p:cNvPr id="5" name="Freeform 4"/>
          <p:cNvSpPr/>
          <p:nvPr/>
        </p:nvSpPr>
        <p:spPr>
          <a:xfrm>
            <a:off x="-783767" y="5870613"/>
            <a:ext cx="9994442" cy="1496836"/>
          </a:xfrm>
          <a:custGeom>
            <a:avLst/>
            <a:gdLst>
              <a:gd name="connsiteX0" fmla="*/ 896983 w 10084518"/>
              <a:gd name="connsiteY0" fmla="*/ 0 h 1496836"/>
              <a:gd name="connsiteX1" fmla="*/ 1723477 w 10084518"/>
              <a:gd name="connsiteY1" fmla="*/ 457100 h 1496836"/>
              <a:gd name="connsiteX2" fmla="*/ 1757147 w 10084518"/>
              <a:gd name="connsiteY2" fmla="*/ 547603 h 1496836"/>
              <a:gd name="connsiteX3" fmla="*/ 10084518 w 10084518"/>
              <a:gd name="connsiteY3" fmla="*/ 547603 h 1496836"/>
              <a:gd name="connsiteX4" fmla="*/ 10084518 w 10084518"/>
              <a:gd name="connsiteY4" fmla="*/ 987386 h 1496836"/>
              <a:gd name="connsiteX5" fmla="*/ 1742953 w 10084518"/>
              <a:gd name="connsiteY5" fmla="*/ 987386 h 1496836"/>
              <a:gd name="connsiteX6" fmla="*/ 1723477 w 10084518"/>
              <a:gd name="connsiteY6" fmla="*/ 1039736 h 1496836"/>
              <a:gd name="connsiteX7" fmla="*/ 896983 w 10084518"/>
              <a:gd name="connsiteY7" fmla="*/ 1496836 h 1496836"/>
              <a:gd name="connsiteX8" fmla="*/ 0 w 10084518"/>
              <a:gd name="connsiteY8" fmla="*/ 748418 h 1496836"/>
              <a:gd name="connsiteX9" fmla="*/ 896983 w 10084518"/>
              <a:gd name="connsiteY9"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84518" h="1496836">
                <a:moveTo>
                  <a:pt x="896983" y="0"/>
                </a:moveTo>
                <a:cubicBezTo>
                  <a:pt x="1268526" y="0"/>
                  <a:pt x="1587307" y="188481"/>
                  <a:pt x="1723477" y="457100"/>
                </a:cubicBezTo>
                <a:lnTo>
                  <a:pt x="1757147" y="547603"/>
                </a:lnTo>
                <a:lnTo>
                  <a:pt x="10084518" y="547603"/>
                </a:lnTo>
                <a:lnTo>
                  <a:pt x="10084518" y="987386"/>
                </a:lnTo>
                <a:lnTo>
                  <a:pt x="1742953" y="987386"/>
                </a:lnTo>
                <a:lnTo>
                  <a:pt x="1723477" y="1039736"/>
                </a:lnTo>
                <a:cubicBezTo>
                  <a:pt x="1587307" y="1308355"/>
                  <a:pt x="1268526" y="1496836"/>
                  <a:pt x="896983" y="1496836"/>
                </a:cubicBezTo>
                <a:cubicBezTo>
                  <a:pt x="401593" y="1496836"/>
                  <a:pt x="0" y="1161758"/>
                  <a:pt x="0" y="748418"/>
                </a:cubicBezTo>
                <a:cubicBezTo>
                  <a:pt x="0" y="335078"/>
                  <a:pt x="401593" y="0"/>
                  <a:pt x="896983" y="0"/>
                </a:cubicBezTo>
                <a:close/>
              </a:path>
            </a:pathLst>
          </a:custGeom>
          <a:gradFill flip="none" rotWithShape="1">
            <a:gsLst>
              <a:gs pos="0">
                <a:schemeClr val="tx1"/>
              </a:gs>
              <a:gs pos="45000">
                <a:schemeClr val="tx1"/>
              </a:gs>
              <a:gs pos="86000">
                <a:schemeClr val="bg1"/>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8" descr="http://ih3.redbubble.net/image.10683460.1809/flat,550x550,075,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sp>
        <p:nvSpPr>
          <p:cNvPr id="14340" name="WordArt 11"/>
          <p:cNvSpPr>
            <a:spLocks noChangeArrowheads="1" noChangeShapeType="1" noTextEdit="1"/>
          </p:cNvSpPr>
          <p:nvPr/>
        </p:nvSpPr>
        <p:spPr bwMode="auto">
          <a:xfrm>
            <a:off x="3429000" y="5638800"/>
            <a:ext cx="2263775"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Medicine</a:t>
            </a:r>
          </a:p>
        </p:txBody>
      </p:sp>
      <p:grpSp>
        <p:nvGrpSpPr>
          <p:cNvPr id="12" name="Group 11"/>
          <p:cNvGrpSpPr/>
          <p:nvPr/>
        </p:nvGrpSpPr>
        <p:grpSpPr>
          <a:xfrm>
            <a:off x="-783767" y="5870612"/>
            <a:ext cx="10804068" cy="1496836"/>
            <a:chOff x="-783767" y="5870612"/>
            <a:chExt cx="10804068" cy="1496836"/>
          </a:xfrm>
        </p:grpSpPr>
        <p:sp>
          <p:nvSpPr>
            <p:cNvPr id="13" name="Freeform 12"/>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descr="http://ih3.redbubble.net/image.10683460.1809/flat,550x550,075,f.jp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15" name="TextBox 14"/>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sp>
        <p:nvSpPr>
          <p:cNvPr id="16" name="TextBox 15"/>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10" name="Picture 2" descr="http://opengameart.org/sites/default/files/spellun-spr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687404" y="6123454"/>
            <a:ext cx="895351" cy="762000"/>
          </a:xfrm>
          <a:prstGeom prst="rect">
            <a:avLst/>
          </a:prstGeom>
          <a:noFill/>
          <a:extLst>
            <a:ext uri="{909E8E84-426E-40DD-AFC4-6F175D3DCCD1}">
              <a14:hiddenFill xmlns:a14="http://schemas.microsoft.com/office/drawing/2010/main">
                <a:solidFill>
                  <a:srgbClr val="FFFFFF"/>
                </a:solidFill>
              </a14:hiddenFill>
            </a:ext>
          </a:extLst>
        </p:spPr>
      </p:pic>
      <p:sp>
        <p:nvSpPr>
          <p:cNvPr id="18" name="WordArt 8"/>
          <p:cNvSpPr>
            <a:spLocks noChangeArrowheads="1" noChangeShapeType="1" noTextEdit="1"/>
          </p:cNvSpPr>
          <p:nvPr/>
        </p:nvSpPr>
        <p:spPr bwMode="auto">
          <a:xfrm>
            <a:off x="644716" y="230190"/>
            <a:ext cx="3162300"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Roman Empire</a:t>
            </a:r>
          </a:p>
        </p:txBody>
      </p:sp>
      <p:sp>
        <p:nvSpPr>
          <p:cNvPr id="19" name="WordArt 8"/>
          <p:cNvSpPr>
            <a:spLocks noChangeArrowheads="1" noChangeShapeType="1" noTextEdit="1"/>
          </p:cNvSpPr>
          <p:nvPr/>
        </p:nvSpPr>
        <p:spPr bwMode="auto">
          <a:xfrm>
            <a:off x="5205604" y="228368"/>
            <a:ext cx="3162300"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The Dark Ages</a:t>
            </a:r>
          </a:p>
        </p:txBody>
      </p:sp>
    </p:spTree>
    <p:extLst>
      <p:ext uri="{BB962C8B-B14F-4D97-AF65-F5344CB8AC3E}">
        <p14:creationId xmlns:p14="http://schemas.microsoft.com/office/powerpoint/2010/main" val="35110331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0" fill="hold"/>
                                        <p:tgtEl>
                                          <p:spTgt spid="14338"/>
                                        </p:tgtEl>
                                      </p:cBhvr>
                                      <p:by x="120000" y="120000"/>
                                    </p:animScale>
                                  </p:childTnLst>
                                </p:cTn>
                              </p:par>
                              <p:par>
                                <p:cTn id="7" presetID="64" presetClass="path" presetSubtype="0" fill="hold" nodeType="withEffect">
                                  <p:stCondLst>
                                    <p:cond delay="0"/>
                                  </p:stCondLst>
                                  <p:childTnLst>
                                    <p:animMotion origin="layout" path="M -1.94444E-6 4.81481E-6 L -1.94444E-6 -0.11343 " pathEditMode="relative" rAng="0" ptsTypes="AA">
                                      <p:cBhvr>
                                        <p:cTn id="8" dur="30000" fill="hold"/>
                                        <p:tgtEl>
                                          <p:spTgt spid="14339"/>
                                        </p:tgtEl>
                                        <p:attrNameLst>
                                          <p:attrName>ppt_x</p:attrName>
                                          <p:attrName>ppt_y</p:attrName>
                                        </p:attrNameLst>
                                      </p:cBhvr>
                                      <p:rCtr x="0" y="-5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24242"/>
        </a:solidFill>
        <a:effectLst/>
      </p:bgPr>
    </p:bg>
    <p:spTree>
      <p:nvGrpSpPr>
        <p:cNvPr id="1" name=""/>
        <p:cNvGrpSpPr/>
        <p:nvPr/>
      </p:nvGrpSpPr>
      <p:grpSpPr>
        <a:xfrm>
          <a:off x="0" y="0"/>
          <a:ext cx="0" cy="0"/>
          <a:chOff x="0" y="0"/>
          <a:chExt cx="0" cy="0"/>
        </a:xfrm>
      </p:grpSpPr>
      <p:pic>
        <p:nvPicPr>
          <p:cNvPr id="5122" name="Picture 2" descr="http://www.britannia.com/history/articles/ordeal.jpg"/>
          <p:cNvPicPr>
            <a:picLocks noChangeAspect="1" noChangeArrowheads="1"/>
          </p:cNvPicPr>
          <p:nvPr/>
        </p:nvPicPr>
        <p:blipFill rotWithShape="1">
          <a:blip r:embed="rId3">
            <a:extLst>
              <a:ext uri="{28A0092B-C50C-407E-A947-70E740481C1C}">
                <a14:useLocalDpi xmlns:a14="http://schemas.microsoft.com/office/drawing/2010/main" val="0"/>
              </a:ext>
            </a:extLst>
          </a:blip>
          <a:srcRect l="19162" r="9640"/>
          <a:stretch/>
        </p:blipFill>
        <p:spPr bwMode="auto">
          <a:xfrm>
            <a:off x="4600134" y="0"/>
            <a:ext cx="4600136" cy="64992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opengameart.org/sites/default/files/spellun-spri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482607" y="6123454"/>
            <a:ext cx="895351" cy="762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images.fineartamerica.com/images-medium-large/1-roman-court-granger.jpg"/>
          <p:cNvPicPr>
            <a:picLocks noChangeAspect="1" noChangeArrowheads="1"/>
          </p:cNvPicPr>
          <p:nvPr/>
        </p:nvPicPr>
        <p:blipFill rotWithShape="1">
          <a:blip r:embed="rId5">
            <a:extLst>
              <a:ext uri="{28A0092B-C50C-407E-A947-70E740481C1C}">
                <a14:useLocalDpi xmlns:a14="http://schemas.microsoft.com/office/drawing/2010/main" val="0"/>
              </a:ext>
            </a:extLst>
          </a:blip>
          <a:srcRect l="26739" t="12363" r="19600" b="-578"/>
          <a:stretch/>
        </p:blipFill>
        <p:spPr bwMode="auto">
          <a:xfrm>
            <a:off x="-45061" y="-569742"/>
            <a:ext cx="4600135" cy="7427742"/>
          </a:xfrm>
          <a:prstGeom prst="rect">
            <a:avLst/>
          </a:prstGeom>
          <a:noFill/>
          <a:extLst>
            <a:ext uri="{909E8E84-426E-40DD-AFC4-6F175D3DCCD1}">
              <a14:hiddenFill xmlns:a14="http://schemas.microsoft.com/office/drawing/2010/main">
                <a:solidFill>
                  <a:srgbClr val="FFFFFF"/>
                </a:solidFill>
              </a14:hiddenFill>
            </a:ext>
          </a:extLst>
        </p:spPr>
      </p:pic>
      <p:sp>
        <p:nvSpPr>
          <p:cNvPr id="8" name="Line 7"/>
          <p:cNvSpPr>
            <a:spLocks noChangeShapeType="1"/>
          </p:cNvSpPr>
          <p:nvPr/>
        </p:nvSpPr>
        <p:spPr bwMode="auto">
          <a:xfrm>
            <a:off x="4549398" y="-30144"/>
            <a:ext cx="0" cy="7086600"/>
          </a:xfrm>
          <a:prstGeom prst="line">
            <a:avLst/>
          </a:prstGeom>
          <a:noFill/>
          <a:ln w="85725">
            <a:solidFill>
              <a:srgbClr val="7030A0"/>
            </a:solidFill>
            <a:round/>
            <a:headEnd/>
            <a:tailEnd/>
          </a:ln>
          <a:extLst>
            <a:ext uri="{909E8E84-426E-40DD-AFC4-6F175D3DCCD1}">
              <a14:hiddenFill xmlns:a14="http://schemas.microsoft.com/office/drawing/2010/main">
                <a:noFill/>
              </a14:hiddenFill>
            </a:ext>
          </a:extLst>
        </p:spPr>
        <p:txBody>
          <a:bodyPr/>
          <a:lstStyle/>
          <a:p>
            <a:endParaRPr lang="en-US">
              <a:ln>
                <a:solidFill>
                  <a:srgbClr val="7030A0"/>
                </a:solidFill>
              </a:ln>
            </a:endParaRPr>
          </a:p>
        </p:txBody>
      </p:sp>
      <p:sp>
        <p:nvSpPr>
          <p:cNvPr id="15363" name="WordArt 5"/>
          <p:cNvSpPr>
            <a:spLocks noChangeArrowheads="1" noChangeShapeType="1" noTextEdit="1"/>
          </p:cNvSpPr>
          <p:nvPr/>
        </p:nvSpPr>
        <p:spPr bwMode="auto">
          <a:xfrm>
            <a:off x="3962400" y="5715000"/>
            <a:ext cx="1044575"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Law</a:t>
            </a:r>
          </a:p>
        </p:txBody>
      </p:sp>
      <p:sp>
        <p:nvSpPr>
          <p:cNvPr id="10" name="Freeform 9"/>
          <p:cNvSpPr/>
          <p:nvPr/>
        </p:nvSpPr>
        <p:spPr>
          <a:xfrm>
            <a:off x="-783767" y="5870613"/>
            <a:ext cx="9994442" cy="1496836"/>
          </a:xfrm>
          <a:custGeom>
            <a:avLst/>
            <a:gdLst>
              <a:gd name="connsiteX0" fmla="*/ 896983 w 10084518"/>
              <a:gd name="connsiteY0" fmla="*/ 0 h 1496836"/>
              <a:gd name="connsiteX1" fmla="*/ 1723477 w 10084518"/>
              <a:gd name="connsiteY1" fmla="*/ 457100 h 1496836"/>
              <a:gd name="connsiteX2" fmla="*/ 1757147 w 10084518"/>
              <a:gd name="connsiteY2" fmla="*/ 547603 h 1496836"/>
              <a:gd name="connsiteX3" fmla="*/ 10084518 w 10084518"/>
              <a:gd name="connsiteY3" fmla="*/ 547603 h 1496836"/>
              <a:gd name="connsiteX4" fmla="*/ 10084518 w 10084518"/>
              <a:gd name="connsiteY4" fmla="*/ 987386 h 1496836"/>
              <a:gd name="connsiteX5" fmla="*/ 1742953 w 10084518"/>
              <a:gd name="connsiteY5" fmla="*/ 987386 h 1496836"/>
              <a:gd name="connsiteX6" fmla="*/ 1723477 w 10084518"/>
              <a:gd name="connsiteY6" fmla="*/ 1039736 h 1496836"/>
              <a:gd name="connsiteX7" fmla="*/ 896983 w 10084518"/>
              <a:gd name="connsiteY7" fmla="*/ 1496836 h 1496836"/>
              <a:gd name="connsiteX8" fmla="*/ 0 w 10084518"/>
              <a:gd name="connsiteY8" fmla="*/ 748418 h 1496836"/>
              <a:gd name="connsiteX9" fmla="*/ 896983 w 10084518"/>
              <a:gd name="connsiteY9"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84518" h="1496836">
                <a:moveTo>
                  <a:pt x="896983" y="0"/>
                </a:moveTo>
                <a:cubicBezTo>
                  <a:pt x="1268526" y="0"/>
                  <a:pt x="1587307" y="188481"/>
                  <a:pt x="1723477" y="457100"/>
                </a:cubicBezTo>
                <a:lnTo>
                  <a:pt x="1757147" y="547603"/>
                </a:lnTo>
                <a:lnTo>
                  <a:pt x="10084518" y="547603"/>
                </a:lnTo>
                <a:lnTo>
                  <a:pt x="10084518" y="987386"/>
                </a:lnTo>
                <a:lnTo>
                  <a:pt x="1742953" y="987386"/>
                </a:lnTo>
                <a:lnTo>
                  <a:pt x="1723477" y="1039736"/>
                </a:lnTo>
                <a:cubicBezTo>
                  <a:pt x="1587307" y="1308355"/>
                  <a:pt x="1268526" y="1496836"/>
                  <a:pt x="896983" y="1496836"/>
                </a:cubicBezTo>
                <a:cubicBezTo>
                  <a:pt x="401593" y="1496836"/>
                  <a:pt x="0" y="1161758"/>
                  <a:pt x="0" y="748418"/>
                </a:cubicBezTo>
                <a:cubicBezTo>
                  <a:pt x="0" y="335078"/>
                  <a:pt x="401593" y="0"/>
                  <a:pt x="896983" y="0"/>
                </a:cubicBezTo>
                <a:close/>
              </a:path>
            </a:pathLst>
          </a:custGeom>
          <a:gradFill flip="none" rotWithShape="1">
            <a:gsLst>
              <a:gs pos="0">
                <a:schemeClr val="tx1"/>
              </a:gs>
              <a:gs pos="45000">
                <a:schemeClr val="tx1"/>
              </a:gs>
              <a:gs pos="86000">
                <a:schemeClr val="bg1"/>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8" descr="http://ih3.redbubble.net/image.10683460.1809/flat,550x550,075,f.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nvGrpSpPr>
          <p:cNvPr id="13" name="Group 12"/>
          <p:cNvGrpSpPr/>
          <p:nvPr/>
        </p:nvGrpSpPr>
        <p:grpSpPr>
          <a:xfrm>
            <a:off x="-783767" y="5870612"/>
            <a:ext cx="10804068" cy="1496836"/>
            <a:chOff x="-783767" y="5870612"/>
            <a:chExt cx="10804068" cy="1496836"/>
          </a:xfrm>
        </p:grpSpPr>
        <p:sp>
          <p:nvSpPr>
            <p:cNvPr id="14" name="Freeform 13"/>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8" descr="http://ih3.redbubble.net/image.10683460.1809/flat,550x550,075,f.jp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16" name="TextBox 15"/>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sp>
        <p:nvSpPr>
          <p:cNvPr id="17" name="TextBox 16"/>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18" name="Picture 2" descr="http://opengameart.org/sites/default/files/spellun-spri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590124" y="6123454"/>
            <a:ext cx="895351" cy="762000"/>
          </a:xfrm>
          <a:prstGeom prst="rect">
            <a:avLst/>
          </a:prstGeom>
          <a:noFill/>
          <a:extLst>
            <a:ext uri="{909E8E84-426E-40DD-AFC4-6F175D3DCCD1}">
              <a14:hiddenFill xmlns:a14="http://schemas.microsoft.com/office/drawing/2010/main">
                <a:solidFill>
                  <a:srgbClr val="FFFFFF"/>
                </a:solidFill>
              </a14:hiddenFill>
            </a:ext>
          </a:extLst>
        </p:spPr>
      </p:pic>
      <p:sp>
        <p:nvSpPr>
          <p:cNvPr id="19" name="WordArt 8"/>
          <p:cNvSpPr>
            <a:spLocks noChangeArrowheads="1" noChangeShapeType="1" noTextEdit="1"/>
          </p:cNvSpPr>
          <p:nvPr/>
        </p:nvSpPr>
        <p:spPr bwMode="auto">
          <a:xfrm>
            <a:off x="644716" y="230190"/>
            <a:ext cx="3162300"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Roman Empire</a:t>
            </a:r>
          </a:p>
        </p:txBody>
      </p:sp>
      <p:sp>
        <p:nvSpPr>
          <p:cNvPr id="20" name="WordArt 8"/>
          <p:cNvSpPr>
            <a:spLocks noChangeArrowheads="1" noChangeShapeType="1" noTextEdit="1"/>
          </p:cNvSpPr>
          <p:nvPr/>
        </p:nvSpPr>
        <p:spPr bwMode="auto">
          <a:xfrm>
            <a:off x="5205604" y="228368"/>
            <a:ext cx="3162300"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The Dark Ages</a:t>
            </a:r>
          </a:p>
        </p:txBody>
      </p:sp>
    </p:spTree>
    <p:extLst>
      <p:ext uri="{BB962C8B-B14F-4D97-AF65-F5344CB8AC3E}">
        <p14:creationId xmlns:p14="http://schemas.microsoft.com/office/powerpoint/2010/main" val="29967845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2.22222E-6 -3.33333E-6 L 2.22222E-6 0.07917 " pathEditMode="relative" rAng="0" ptsTypes="AA">
                                      <p:cBhvr>
                                        <p:cTn id="6" dur="10000" fill="hold"/>
                                        <p:tgtEl>
                                          <p:spTgt spid="5124"/>
                                        </p:tgtEl>
                                        <p:attrNameLst>
                                          <p:attrName>ppt_x</p:attrName>
                                          <p:attrName>ppt_y</p:attrName>
                                        </p:attrNameLst>
                                      </p:cBhvr>
                                      <p:rCtr x="0" y="3958"/>
                                    </p:animMotion>
                                  </p:childTnLst>
                                </p:cTn>
                              </p:par>
                              <p:par>
                                <p:cTn id="7" presetID="6" presetClass="emph" presetSubtype="0" fill="hold" nodeType="withEffect">
                                  <p:stCondLst>
                                    <p:cond delay="0"/>
                                  </p:stCondLst>
                                  <p:childTnLst>
                                    <p:animScale>
                                      <p:cBhvr>
                                        <p:cTn id="8" dur="10000" fill="hold"/>
                                        <p:tgtEl>
                                          <p:spTgt spid="512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17360"/>
            <a:ext cx="10029825" cy="737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5725">
                <a:solidFill>
                  <a:srgbClr val="000000"/>
                </a:solidFill>
                <a:miter lim="800000"/>
                <a:headEnd/>
                <a:tailEnd/>
              </a14:hiddenLine>
            </a:ext>
          </a:extLst>
        </p:spPr>
      </p:pic>
      <p:pic>
        <p:nvPicPr>
          <p:cNvPr id="1026" name="Picture 2" descr="http://www.utexas.edu/courses/ancientfilmCC304/lecture21/images/3.jpg"/>
          <p:cNvPicPr>
            <a:picLocks noChangeAspect="1" noChangeArrowheads="1"/>
          </p:cNvPicPr>
          <p:nvPr/>
        </p:nvPicPr>
        <p:blipFill rotWithShape="1">
          <a:blip r:embed="rId4">
            <a:extLst>
              <a:ext uri="{28A0092B-C50C-407E-A947-70E740481C1C}">
                <a14:useLocalDpi xmlns:a14="http://schemas.microsoft.com/office/drawing/2010/main" val="0"/>
              </a:ext>
            </a:extLst>
          </a:blip>
          <a:srcRect r="61962"/>
          <a:stretch/>
        </p:blipFill>
        <p:spPr bwMode="auto">
          <a:xfrm>
            <a:off x="-208049" y="-457200"/>
            <a:ext cx="4755986" cy="10784957"/>
          </a:xfrm>
          <a:prstGeom prst="rect">
            <a:avLst/>
          </a:prstGeom>
          <a:noFill/>
          <a:extLst>
            <a:ext uri="{909E8E84-426E-40DD-AFC4-6F175D3DCCD1}">
              <a14:hiddenFill xmlns:a14="http://schemas.microsoft.com/office/drawing/2010/main">
                <a:solidFill>
                  <a:srgbClr val="FFFFFF"/>
                </a:solidFill>
              </a14:hiddenFill>
            </a:ext>
          </a:extLst>
        </p:spPr>
      </p:pic>
      <p:sp>
        <p:nvSpPr>
          <p:cNvPr id="5" name="Line 7"/>
          <p:cNvSpPr>
            <a:spLocks noChangeShapeType="1"/>
          </p:cNvSpPr>
          <p:nvPr/>
        </p:nvSpPr>
        <p:spPr bwMode="auto">
          <a:xfrm>
            <a:off x="4549398" y="-30144"/>
            <a:ext cx="0" cy="7086600"/>
          </a:xfrm>
          <a:prstGeom prst="line">
            <a:avLst/>
          </a:prstGeom>
          <a:noFill/>
          <a:ln w="85725">
            <a:solidFill>
              <a:srgbClr val="7030A0"/>
            </a:solidFill>
            <a:round/>
            <a:headEnd/>
            <a:tailEnd/>
          </a:ln>
          <a:extLst>
            <a:ext uri="{909E8E84-426E-40DD-AFC4-6F175D3DCCD1}">
              <a14:hiddenFill xmlns:a14="http://schemas.microsoft.com/office/drawing/2010/main">
                <a:noFill/>
              </a14:hiddenFill>
            </a:ext>
          </a:extLst>
        </p:spPr>
        <p:txBody>
          <a:bodyPr/>
          <a:lstStyle/>
          <a:p>
            <a:endParaRPr lang="en-US">
              <a:ln>
                <a:solidFill>
                  <a:srgbClr val="7030A0"/>
                </a:solidFill>
              </a:ln>
            </a:endParaRPr>
          </a:p>
        </p:txBody>
      </p:sp>
      <p:sp>
        <p:nvSpPr>
          <p:cNvPr id="8" name="WordArt 5"/>
          <p:cNvSpPr>
            <a:spLocks noChangeArrowheads="1" noChangeShapeType="1" noTextEdit="1"/>
          </p:cNvSpPr>
          <p:nvPr/>
        </p:nvSpPr>
        <p:spPr bwMode="auto">
          <a:xfrm>
            <a:off x="3141522" y="5693423"/>
            <a:ext cx="2723631"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Government</a:t>
            </a:r>
          </a:p>
        </p:txBody>
      </p:sp>
      <p:sp>
        <p:nvSpPr>
          <p:cNvPr id="9" name="Freeform 8"/>
          <p:cNvSpPr/>
          <p:nvPr/>
        </p:nvSpPr>
        <p:spPr>
          <a:xfrm>
            <a:off x="-783767" y="5870613"/>
            <a:ext cx="9994442" cy="1496836"/>
          </a:xfrm>
          <a:custGeom>
            <a:avLst/>
            <a:gdLst>
              <a:gd name="connsiteX0" fmla="*/ 896983 w 10084518"/>
              <a:gd name="connsiteY0" fmla="*/ 0 h 1496836"/>
              <a:gd name="connsiteX1" fmla="*/ 1723477 w 10084518"/>
              <a:gd name="connsiteY1" fmla="*/ 457100 h 1496836"/>
              <a:gd name="connsiteX2" fmla="*/ 1757147 w 10084518"/>
              <a:gd name="connsiteY2" fmla="*/ 547603 h 1496836"/>
              <a:gd name="connsiteX3" fmla="*/ 10084518 w 10084518"/>
              <a:gd name="connsiteY3" fmla="*/ 547603 h 1496836"/>
              <a:gd name="connsiteX4" fmla="*/ 10084518 w 10084518"/>
              <a:gd name="connsiteY4" fmla="*/ 987386 h 1496836"/>
              <a:gd name="connsiteX5" fmla="*/ 1742953 w 10084518"/>
              <a:gd name="connsiteY5" fmla="*/ 987386 h 1496836"/>
              <a:gd name="connsiteX6" fmla="*/ 1723477 w 10084518"/>
              <a:gd name="connsiteY6" fmla="*/ 1039736 h 1496836"/>
              <a:gd name="connsiteX7" fmla="*/ 896983 w 10084518"/>
              <a:gd name="connsiteY7" fmla="*/ 1496836 h 1496836"/>
              <a:gd name="connsiteX8" fmla="*/ 0 w 10084518"/>
              <a:gd name="connsiteY8" fmla="*/ 748418 h 1496836"/>
              <a:gd name="connsiteX9" fmla="*/ 896983 w 10084518"/>
              <a:gd name="connsiteY9"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84518" h="1496836">
                <a:moveTo>
                  <a:pt x="896983" y="0"/>
                </a:moveTo>
                <a:cubicBezTo>
                  <a:pt x="1268526" y="0"/>
                  <a:pt x="1587307" y="188481"/>
                  <a:pt x="1723477" y="457100"/>
                </a:cubicBezTo>
                <a:lnTo>
                  <a:pt x="1757147" y="547603"/>
                </a:lnTo>
                <a:lnTo>
                  <a:pt x="10084518" y="547603"/>
                </a:lnTo>
                <a:lnTo>
                  <a:pt x="10084518" y="987386"/>
                </a:lnTo>
                <a:lnTo>
                  <a:pt x="1742953" y="987386"/>
                </a:lnTo>
                <a:lnTo>
                  <a:pt x="1723477" y="1039736"/>
                </a:lnTo>
                <a:cubicBezTo>
                  <a:pt x="1587307" y="1308355"/>
                  <a:pt x="1268526" y="1496836"/>
                  <a:pt x="896983" y="1496836"/>
                </a:cubicBezTo>
                <a:cubicBezTo>
                  <a:pt x="401593" y="1496836"/>
                  <a:pt x="0" y="1161758"/>
                  <a:pt x="0" y="748418"/>
                </a:cubicBezTo>
                <a:cubicBezTo>
                  <a:pt x="0" y="335078"/>
                  <a:pt x="401593" y="0"/>
                  <a:pt x="896983" y="0"/>
                </a:cubicBezTo>
                <a:close/>
              </a:path>
            </a:pathLst>
          </a:custGeom>
          <a:gradFill flip="none" rotWithShape="1">
            <a:gsLst>
              <a:gs pos="0">
                <a:schemeClr val="tx1"/>
              </a:gs>
              <a:gs pos="45000">
                <a:schemeClr val="tx1"/>
              </a:gs>
              <a:gs pos="86000">
                <a:schemeClr val="bg1"/>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8" descr="http://ih3.redbubble.net/image.10683460.1809/flat,550x550,075,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nvGrpSpPr>
          <p:cNvPr id="12" name="Group 11"/>
          <p:cNvGrpSpPr/>
          <p:nvPr/>
        </p:nvGrpSpPr>
        <p:grpSpPr>
          <a:xfrm>
            <a:off x="-783767" y="5870612"/>
            <a:ext cx="10804068" cy="1496836"/>
            <a:chOff x="-783767" y="5870612"/>
            <a:chExt cx="10804068" cy="1496836"/>
          </a:xfrm>
        </p:grpSpPr>
        <p:sp>
          <p:nvSpPr>
            <p:cNvPr id="13" name="Freeform 12"/>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descr="http://ih3.redbubble.net/image.10683460.1809/flat,550x550,075,f.jp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15" name="TextBox 14"/>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sp>
        <p:nvSpPr>
          <p:cNvPr id="16" name="TextBox 15"/>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7" name="Picture 2" descr="http://opengameart.org/sites/default/files/spellun-spr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965247" y="6123454"/>
            <a:ext cx="895351" cy="762000"/>
          </a:xfrm>
          <a:prstGeom prst="rect">
            <a:avLst/>
          </a:prstGeom>
          <a:noFill/>
          <a:extLst>
            <a:ext uri="{909E8E84-426E-40DD-AFC4-6F175D3DCCD1}">
              <a14:hiddenFill xmlns:a14="http://schemas.microsoft.com/office/drawing/2010/main">
                <a:solidFill>
                  <a:srgbClr val="FFFFFF"/>
                </a:solidFill>
              </a14:hiddenFill>
            </a:ext>
          </a:extLst>
        </p:spPr>
      </p:pic>
      <p:sp>
        <p:nvSpPr>
          <p:cNvPr id="17" name="WordArt 8"/>
          <p:cNvSpPr>
            <a:spLocks noChangeArrowheads="1" noChangeShapeType="1" noTextEdit="1"/>
          </p:cNvSpPr>
          <p:nvPr/>
        </p:nvSpPr>
        <p:spPr bwMode="auto">
          <a:xfrm>
            <a:off x="644716" y="230190"/>
            <a:ext cx="3162300"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Roman Empire</a:t>
            </a:r>
          </a:p>
        </p:txBody>
      </p:sp>
      <p:sp>
        <p:nvSpPr>
          <p:cNvPr id="18" name="WordArt 8"/>
          <p:cNvSpPr>
            <a:spLocks noChangeArrowheads="1" noChangeShapeType="1" noTextEdit="1"/>
          </p:cNvSpPr>
          <p:nvPr/>
        </p:nvSpPr>
        <p:spPr bwMode="auto">
          <a:xfrm>
            <a:off x="5205604" y="228368"/>
            <a:ext cx="3162300" cy="647700"/>
          </a:xfrm>
          <a:prstGeom prst="rect">
            <a:avLst/>
          </a:prstGeom>
        </p:spPr>
        <p:txBody>
          <a:bodyPr wrap="none" fromWordArt="1">
            <a:prstTxWarp prst="textPlain">
              <a:avLst>
                <a:gd name="adj" fmla="val 50000"/>
              </a:avLst>
            </a:prstTxWarp>
          </a:bodyPr>
          <a:lstStyle/>
          <a:p>
            <a:pPr algn="ctr"/>
            <a:r>
              <a:rPr lang="en-US" sz="3600" kern="10" dirty="0">
                <a:ln w="9525">
                  <a:solidFill>
                    <a:srgbClr val="7030A0"/>
                  </a:solidFill>
                  <a:round/>
                  <a:headEnd/>
                  <a:tailEnd/>
                </a:ln>
                <a:solidFill>
                  <a:srgbClr val="FFFFFF"/>
                </a:solidFill>
                <a:latin typeface="Arial Black"/>
              </a:rPr>
              <a:t>The Dark Ages</a:t>
            </a:r>
          </a:p>
        </p:txBody>
      </p:sp>
    </p:spTree>
    <p:extLst>
      <p:ext uri="{BB962C8B-B14F-4D97-AF65-F5344CB8AC3E}">
        <p14:creationId xmlns:p14="http://schemas.microsoft.com/office/powerpoint/2010/main" val="35583419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0"/>
                                        <p:tgtEl>
                                          <p:spTgt spid="5"/>
                                        </p:tgtEl>
                                      </p:cBhvr>
                                    </p:animEffect>
                                    <p:set>
                                      <p:cBhvr>
                                        <p:cTn id="7" dur="1" fill="hold">
                                          <p:stCondLst>
                                            <p:cond delay="29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3000"/>
                                        <p:tgtEl>
                                          <p:spTgt spid="1026"/>
                                        </p:tgtEl>
                                      </p:cBhvr>
                                    </p:animEffect>
                                    <p:set>
                                      <p:cBhvr>
                                        <p:cTn id="10" dur="1" fill="hold">
                                          <p:stCondLst>
                                            <p:cond delay="2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762000" y="235975"/>
            <a:ext cx="8229600" cy="1143000"/>
          </a:xfrm>
        </p:spPr>
        <p:txBody>
          <a:bodyPr/>
          <a:lstStyle/>
          <a:p>
            <a:pPr algn="l" eaLnBrk="1" hangingPunct="1"/>
            <a:r>
              <a:rPr lang="en-US" altLang="en-US" dirty="0">
                <a:solidFill>
                  <a:srgbClr val="99FF33"/>
                </a:solidFill>
              </a:rPr>
              <a:t>Lost Empire</a:t>
            </a:r>
          </a:p>
        </p:txBody>
      </p:sp>
      <p:sp>
        <p:nvSpPr>
          <p:cNvPr id="412675" name="Rectangle 3"/>
          <p:cNvSpPr>
            <a:spLocks noGrp="1" noChangeArrowheads="1"/>
          </p:cNvSpPr>
          <p:nvPr>
            <p:ph type="body" idx="1"/>
          </p:nvPr>
        </p:nvSpPr>
        <p:spPr>
          <a:xfrm>
            <a:off x="609600" y="1265238"/>
            <a:ext cx="8229600" cy="4525962"/>
          </a:xfrm>
        </p:spPr>
        <p:txBody>
          <a:bodyPr/>
          <a:lstStyle/>
          <a:p>
            <a:pPr eaLnBrk="1" hangingPunct="1">
              <a:buFont typeface="Arial" panose="020B0604020202020204" pitchFamily="34" charset="0"/>
              <a:buChar char="◊"/>
            </a:pPr>
            <a:r>
              <a:rPr lang="en-US" altLang="en-US" b="1" dirty="0">
                <a:solidFill>
                  <a:srgbClr val="FFFF00"/>
                </a:solidFill>
              </a:rPr>
              <a:t>When Rome fell knowledge, law,            culture and technology fell with it.</a:t>
            </a:r>
          </a:p>
          <a:p>
            <a:pPr eaLnBrk="1" hangingPunct="1">
              <a:buFont typeface="Arial" panose="020B0604020202020204" pitchFamily="34" charset="0"/>
              <a:buChar char="◊"/>
            </a:pPr>
            <a:r>
              <a:rPr lang="en-US" altLang="en-US" b="1" dirty="0">
                <a:solidFill>
                  <a:srgbClr val="FFFF00"/>
                </a:solidFill>
              </a:rPr>
              <a:t>The army was lost too leaving the people with no protection.</a:t>
            </a:r>
          </a:p>
          <a:p>
            <a:pPr eaLnBrk="1" hangingPunct="1">
              <a:buFont typeface="Arial" panose="020B0604020202020204" pitchFamily="34" charset="0"/>
              <a:buChar char="◊"/>
            </a:pPr>
            <a:r>
              <a:rPr lang="en-US" altLang="en-US" b="1" dirty="0">
                <a:solidFill>
                  <a:srgbClr val="FFFF00"/>
                </a:solidFill>
              </a:rPr>
              <a:t>Europe broke up into a bunch of kingdoms.</a:t>
            </a:r>
          </a:p>
          <a:p>
            <a:pPr eaLnBrk="1" hangingPunct="1">
              <a:buFont typeface="Arial" panose="020B0604020202020204" pitchFamily="34" charset="0"/>
              <a:buChar char="◊"/>
            </a:pPr>
            <a:r>
              <a:rPr lang="en-US" altLang="en-US" b="1" dirty="0">
                <a:solidFill>
                  <a:srgbClr val="FFFF00"/>
                </a:solidFill>
              </a:rPr>
              <a:t>Most  people looked to the Church for leadership.</a:t>
            </a:r>
          </a:p>
        </p:txBody>
      </p:sp>
      <p:pic>
        <p:nvPicPr>
          <p:cNvPr id="412681" name="Picture 9" descr="smart_guy_teaching_hg_cl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82098" y="46942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683" name="Picture 11" descr="roman_horse_chariot_hg_cl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05898" y="4618038"/>
            <a:ext cx="14382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2"/>
          <p:cNvGrpSpPr>
            <a:grpSpLocks/>
          </p:cNvGrpSpPr>
          <p:nvPr/>
        </p:nvGrpSpPr>
        <p:grpSpPr bwMode="auto">
          <a:xfrm>
            <a:off x="6753498" y="4389438"/>
            <a:ext cx="1828800" cy="1828800"/>
            <a:chOff x="2640" y="3120"/>
            <a:chExt cx="1152" cy="1152"/>
          </a:xfrm>
        </p:grpSpPr>
        <p:sp>
          <p:nvSpPr>
            <p:cNvPr id="17416" name="Oval 13"/>
            <p:cNvSpPr>
              <a:spLocks noChangeArrowheads="1"/>
            </p:cNvSpPr>
            <p:nvPr/>
          </p:nvSpPr>
          <p:spPr bwMode="auto">
            <a:xfrm>
              <a:off x="2640" y="3120"/>
              <a:ext cx="1152" cy="1152"/>
            </a:xfrm>
            <a:prstGeom prst="ellipse">
              <a:avLst/>
            </a:prstGeom>
            <a:noFill/>
            <a:ln w="1206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a:solidFill>
                  <a:schemeClr val="tx1"/>
                </a:solidFill>
              </a:endParaRPr>
            </a:p>
          </p:txBody>
        </p:sp>
        <p:cxnSp>
          <p:nvCxnSpPr>
            <p:cNvPr id="17417" name="AutoShape 14"/>
            <p:cNvCxnSpPr>
              <a:cxnSpLocks noChangeShapeType="1"/>
            </p:cNvCxnSpPr>
            <p:nvPr/>
          </p:nvCxnSpPr>
          <p:spPr bwMode="auto">
            <a:xfrm>
              <a:off x="2832" y="3238"/>
              <a:ext cx="814" cy="890"/>
            </a:xfrm>
            <a:prstGeom prst="straightConnector1">
              <a:avLst/>
            </a:prstGeom>
            <a:noFill/>
            <a:ln w="111125">
              <a:solidFill>
                <a:srgbClr val="FF0000"/>
              </a:solidFill>
              <a:round/>
              <a:headEnd/>
              <a:tailEnd/>
            </a:ln>
            <a:extLst>
              <a:ext uri="{909E8E84-426E-40DD-AFC4-6F175D3DCCD1}">
                <a14:hiddenFill xmlns:a14="http://schemas.microsoft.com/office/drawing/2010/main">
                  <a:noFill/>
                </a14:hiddenFill>
              </a:ext>
            </a:extLst>
          </p:spPr>
        </p:cxnSp>
      </p:grpSp>
      <p:pic>
        <p:nvPicPr>
          <p:cNvPr id="15" name="Picture 2" descr="http://opengameart.org/sites/default/files/spellun-spr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38783" y="6123454"/>
            <a:ext cx="895351"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photo-dictionary.com/photofiles/list/472/852thron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4377"/>
          <a:stretch/>
        </p:blipFill>
        <p:spPr bwMode="auto">
          <a:xfrm>
            <a:off x="7255528" y="1219312"/>
            <a:ext cx="1839236" cy="2641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theblaze.com/wp-content/uploads/2013/03/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70748" y="1062918"/>
            <a:ext cx="1169738" cy="18918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www.photo-dictionary.com/photofiles/list/420/789crow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738854">
            <a:off x="7845197" y="963155"/>
            <a:ext cx="787408" cy="5601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dressupamerica.com/wp-content/uploads/products_img/61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6530634" y="838200"/>
            <a:ext cx="2454569" cy="2028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3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2675">
                                            <p:txEl>
                                              <p:pRg st="0" end="0"/>
                                            </p:txEl>
                                          </p:spTgt>
                                        </p:tgtEl>
                                        <p:attrNameLst>
                                          <p:attrName>style.visibility</p:attrName>
                                        </p:attrNameLst>
                                      </p:cBhvr>
                                      <p:to>
                                        <p:strVal val="visible"/>
                                      </p:to>
                                    </p:set>
                                    <p:animEffect transition="in" filter="blinds(horizontal)">
                                      <p:cBhvr>
                                        <p:cTn id="7" dur="500"/>
                                        <p:tgtEl>
                                          <p:spTgt spid="41267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2681"/>
                                        </p:tgtEl>
                                        <p:attrNameLst>
                                          <p:attrName>style.visibility</p:attrName>
                                        </p:attrNameLst>
                                      </p:cBhvr>
                                      <p:to>
                                        <p:strVal val="visible"/>
                                      </p:to>
                                    </p:set>
                                    <p:animEffect transition="in" filter="fade">
                                      <p:cBhvr>
                                        <p:cTn id="10" dur="2000"/>
                                        <p:tgtEl>
                                          <p:spTgt spid="412681"/>
                                        </p:tgtEl>
                                      </p:cBhvr>
                                    </p:animEffect>
                                  </p:childTnLst>
                                </p:cTn>
                              </p:par>
                            </p:childTnLst>
                          </p:cTn>
                        </p:par>
                        <p:par>
                          <p:cTn id="11" fill="hold" nodeType="afterGroup">
                            <p:stCondLst>
                              <p:cond delay="2000"/>
                            </p:stCondLst>
                            <p:childTnLst>
                              <p:par>
                                <p:cTn id="12" presetID="23" presetClass="entr" presetSubtype="32"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strVal val="4*#ppt_w"/>
                                          </p:val>
                                        </p:tav>
                                        <p:tav tm="100000">
                                          <p:val>
                                            <p:strVal val="#ppt_w"/>
                                          </p:val>
                                        </p:tav>
                                      </p:tavLst>
                                    </p:anim>
                                    <p:anim calcmode="lin" valueType="num">
                                      <p:cBhvr>
                                        <p:cTn id="15" dur="500" fill="hold"/>
                                        <p:tgtEl>
                                          <p:spTgt spid="3"/>
                                        </p:tgtEl>
                                        <p:attrNameLst>
                                          <p:attrName>ppt_h</p:attrName>
                                        </p:attrNameLst>
                                      </p:cBhvr>
                                      <p:tavLst>
                                        <p:tav tm="0">
                                          <p:val>
                                            <p:strVal val="4*#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12675">
                                            <p:txEl>
                                              <p:pRg st="1" end="1"/>
                                            </p:txEl>
                                          </p:spTgt>
                                        </p:tgtEl>
                                        <p:attrNameLst>
                                          <p:attrName>style.visibility</p:attrName>
                                        </p:attrNameLst>
                                      </p:cBhvr>
                                      <p:to>
                                        <p:strVal val="visible"/>
                                      </p:to>
                                    </p:set>
                                    <p:animEffect transition="in" filter="blinds(horizontal)">
                                      <p:cBhvr>
                                        <p:cTn id="20" dur="500"/>
                                        <p:tgtEl>
                                          <p:spTgt spid="412675">
                                            <p:txEl>
                                              <p:pRg st="1" end="1"/>
                                            </p:txEl>
                                          </p:spTgt>
                                        </p:tgtEl>
                                      </p:cBhvr>
                                    </p:animEffect>
                                  </p:childTnLst>
                                </p:cTn>
                              </p:par>
                            </p:childTnLst>
                          </p:cTn>
                        </p:par>
                        <p:par>
                          <p:cTn id="21" fill="hold" nodeType="afterGroup">
                            <p:stCondLst>
                              <p:cond delay="500"/>
                            </p:stCondLst>
                            <p:childTnLst>
                              <p:par>
                                <p:cTn id="22" presetID="10" presetClass="exit" presetSubtype="0" fill="hold" nodeType="afterEffect">
                                  <p:stCondLst>
                                    <p:cond delay="0"/>
                                  </p:stCondLst>
                                  <p:childTnLst>
                                    <p:animEffect transition="out" filter="fade">
                                      <p:cBhvr>
                                        <p:cTn id="23" dur="2000"/>
                                        <p:tgtEl>
                                          <p:spTgt spid="412681"/>
                                        </p:tgtEl>
                                      </p:cBhvr>
                                    </p:animEffect>
                                    <p:set>
                                      <p:cBhvr>
                                        <p:cTn id="24" dur="1" fill="hold">
                                          <p:stCondLst>
                                            <p:cond delay="1999"/>
                                          </p:stCondLst>
                                        </p:cTn>
                                        <p:tgtEl>
                                          <p:spTgt spid="412681"/>
                                        </p:tgtEl>
                                        <p:attrNameLst>
                                          <p:attrName>style.visibility</p:attrName>
                                        </p:attrNameLst>
                                      </p:cBhvr>
                                      <p:to>
                                        <p:strVal val="hidden"/>
                                      </p:to>
                                    </p:set>
                                  </p:childTnLst>
                                </p:cTn>
                              </p:par>
                            </p:childTnLst>
                          </p:cTn>
                        </p:par>
                        <p:par>
                          <p:cTn id="25" fill="hold" nodeType="afterGroup">
                            <p:stCondLst>
                              <p:cond delay="2500"/>
                            </p:stCondLst>
                            <p:childTnLst>
                              <p:par>
                                <p:cTn id="26" presetID="10" presetClass="entr" presetSubtype="0" fill="hold" nodeType="afterEffect">
                                  <p:stCondLst>
                                    <p:cond delay="0"/>
                                  </p:stCondLst>
                                  <p:childTnLst>
                                    <p:set>
                                      <p:cBhvr>
                                        <p:cTn id="27" dur="1" fill="hold">
                                          <p:stCondLst>
                                            <p:cond delay="0"/>
                                          </p:stCondLst>
                                        </p:cTn>
                                        <p:tgtEl>
                                          <p:spTgt spid="412683"/>
                                        </p:tgtEl>
                                        <p:attrNameLst>
                                          <p:attrName>style.visibility</p:attrName>
                                        </p:attrNameLst>
                                      </p:cBhvr>
                                      <p:to>
                                        <p:strVal val="visible"/>
                                      </p:to>
                                    </p:set>
                                    <p:animEffect transition="in" filter="fade">
                                      <p:cBhvr>
                                        <p:cTn id="28" dur="2000"/>
                                        <p:tgtEl>
                                          <p:spTgt spid="41268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12675">
                                            <p:txEl>
                                              <p:pRg st="2" end="2"/>
                                            </p:txEl>
                                          </p:spTgt>
                                        </p:tgtEl>
                                        <p:attrNameLst>
                                          <p:attrName>style.visibility</p:attrName>
                                        </p:attrNameLst>
                                      </p:cBhvr>
                                      <p:to>
                                        <p:strVal val="visible"/>
                                      </p:to>
                                    </p:set>
                                    <p:animEffect transition="in" filter="blinds(horizontal)">
                                      <p:cBhvr>
                                        <p:cTn id="33" dur="500"/>
                                        <p:tgtEl>
                                          <p:spTgt spid="41267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12675">
                                            <p:txEl>
                                              <p:pRg st="3" end="3"/>
                                            </p:txEl>
                                          </p:spTgt>
                                        </p:tgtEl>
                                        <p:attrNameLst>
                                          <p:attrName>style.visibility</p:attrName>
                                        </p:attrNameLst>
                                      </p:cBhvr>
                                      <p:to>
                                        <p:strVal val="visible"/>
                                      </p:to>
                                    </p:set>
                                    <p:animEffect transition="in" filter="blinds(horizontal)">
                                      <p:cBhvr>
                                        <p:cTn id="38" dur="500"/>
                                        <p:tgtEl>
                                          <p:spTgt spid="412675">
                                            <p:txEl>
                                              <p:pRg st="3" end="3"/>
                                            </p:txEl>
                                          </p:spTgt>
                                        </p:tgtEl>
                                      </p:cBhvr>
                                    </p:animEffect>
                                  </p:childTnLst>
                                </p:cTn>
                              </p:par>
                              <p:par>
                                <p:cTn id="39" presetID="10" presetClass="exit" presetSubtype="0" fill="hold" nodeType="withEffect">
                                  <p:stCondLst>
                                    <p:cond delay="0"/>
                                  </p:stCondLst>
                                  <p:childTnLst>
                                    <p:animEffect transition="out" filter="fade">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12683"/>
                                        </p:tgtEl>
                                      </p:cBhvr>
                                    </p:animEffect>
                                    <p:set>
                                      <p:cBhvr>
                                        <p:cTn id="44" dur="1" fill="hold">
                                          <p:stCondLst>
                                            <p:cond delay="499"/>
                                          </p:stCondLst>
                                        </p:cTn>
                                        <p:tgtEl>
                                          <p:spTgt spid="41268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1000"/>
                            </p:stCondLst>
                            <p:childTnLst>
                              <p:par>
                                <p:cTn id="53" presetID="26" presetClass="entr" presetSubtype="0"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80">
                                          <p:stCondLst>
                                            <p:cond delay="0"/>
                                          </p:stCondLst>
                                        </p:cTn>
                                        <p:tgtEl>
                                          <p:spTgt spid="13"/>
                                        </p:tgtEl>
                                      </p:cBhvr>
                                    </p:animEffect>
                                    <p:anim calcmode="lin" valueType="num">
                                      <p:cBhvr>
                                        <p:cTn id="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1" dur="26">
                                          <p:stCondLst>
                                            <p:cond delay="650"/>
                                          </p:stCondLst>
                                        </p:cTn>
                                        <p:tgtEl>
                                          <p:spTgt spid="13"/>
                                        </p:tgtEl>
                                      </p:cBhvr>
                                      <p:to x="100000" y="60000"/>
                                    </p:animScale>
                                    <p:animScale>
                                      <p:cBhvr>
                                        <p:cTn id="62" dur="166" decel="50000">
                                          <p:stCondLst>
                                            <p:cond delay="676"/>
                                          </p:stCondLst>
                                        </p:cTn>
                                        <p:tgtEl>
                                          <p:spTgt spid="13"/>
                                        </p:tgtEl>
                                      </p:cBhvr>
                                      <p:to x="100000" y="100000"/>
                                    </p:animScale>
                                    <p:animScale>
                                      <p:cBhvr>
                                        <p:cTn id="63" dur="26">
                                          <p:stCondLst>
                                            <p:cond delay="1312"/>
                                          </p:stCondLst>
                                        </p:cTn>
                                        <p:tgtEl>
                                          <p:spTgt spid="13"/>
                                        </p:tgtEl>
                                      </p:cBhvr>
                                      <p:to x="100000" y="80000"/>
                                    </p:animScale>
                                    <p:animScale>
                                      <p:cBhvr>
                                        <p:cTn id="64" dur="166" decel="50000">
                                          <p:stCondLst>
                                            <p:cond delay="1338"/>
                                          </p:stCondLst>
                                        </p:cTn>
                                        <p:tgtEl>
                                          <p:spTgt spid="13"/>
                                        </p:tgtEl>
                                      </p:cBhvr>
                                      <p:to x="100000" y="100000"/>
                                    </p:animScale>
                                    <p:animScale>
                                      <p:cBhvr>
                                        <p:cTn id="65" dur="26">
                                          <p:stCondLst>
                                            <p:cond delay="1642"/>
                                          </p:stCondLst>
                                        </p:cTn>
                                        <p:tgtEl>
                                          <p:spTgt spid="13"/>
                                        </p:tgtEl>
                                      </p:cBhvr>
                                      <p:to x="100000" y="90000"/>
                                    </p:animScale>
                                    <p:animScale>
                                      <p:cBhvr>
                                        <p:cTn id="66" dur="166" decel="50000">
                                          <p:stCondLst>
                                            <p:cond delay="1668"/>
                                          </p:stCondLst>
                                        </p:cTn>
                                        <p:tgtEl>
                                          <p:spTgt spid="13"/>
                                        </p:tgtEl>
                                      </p:cBhvr>
                                      <p:to x="100000" y="100000"/>
                                    </p:animScale>
                                    <p:animScale>
                                      <p:cBhvr>
                                        <p:cTn id="67" dur="26">
                                          <p:stCondLst>
                                            <p:cond delay="1808"/>
                                          </p:stCondLst>
                                        </p:cTn>
                                        <p:tgtEl>
                                          <p:spTgt spid="13"/>
                                        </p:tgtEl>
                                      </p:cBhvr>
                                      <p:to x="100000" y="95000"/>
                                    </p:animScale>
                                    <p:animScale>
                                      <p:cBhvr>
                                        <p:cTn id="68"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5842" name="Picture 2" descr="vatican"/>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050" y="48125"/>
            <a:ext cx="4233863" cy="6324600"/>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sp>
        <p:nvSpPr>
          <p:cNvPr id="35843" name="Rectangle 3"/>
          <p:cNvSpPr>
            <a:spLocks noChangeArrowheads="1"/>
          </p:cNvSpPr>
          <p:nvPr/>
        </p:nvSpPr>
        <p:spPr bwMode="auto">
          <a:xfrm>
            <a:off x="253728" y="62814"/>
            <a:ext cx="1524000" cy="2514600"/>
          </a:xfrm>
          <a:prstGeom prst="rect">
            <a:avLst/>
          </a:prstGeom>
          <a:solidFill>
            <a:schemeClr val="bg1"/>
          </a:solidFill>
          <a:ln w="9525" algn="ctr">
            <a:solidFill>
              <a:srgbClr val="7030A0"/>
            </a:solidFill>
            <a:miter lim="800000"/>
            <a:headEnd/>
            <a:tailEnd/>
          </a:ln>
        </p:spPr>
        <p:txBody>
          <a:bodyPr anchor="ct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a:solidFill>
                <a:schemeClr val="tx1"/>
              </a:solidFill>
            </a:endParaRPr>
          </a:p>
        </p:txBody>
      </p:sp>
      <p:sp>
        <p:nvSpPr>
          <p:cNvPr id="35844" name="Text Box 4"/>
          <p:cNvSpPr txBox="1">
            <a:spLocks noChangeArrowheads="1"/>
          </p:cNvSpPr>
          <p:nvPr/>
        </p:nvSpPr>
        <p:spPr bwMode="auto">
          <a:xfrm>
            <a:off x="253728" y="2714400"/>
            <a:ext cx="4318272"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algn="ctr" eaLnBrk="1" hangingPunct="1">
              <a:spcBef>
                <a:spcPct val="0"/>
              </a:spcBef>
              <a:buFontTx/>
              <a:buNone/>
            </a:pPr>
            <a:r>
              <a:rPr lang="en-US" altLang="en-US" dirty="0">
                <a:ln>
                  <a:solidFill>
                    <a:schemeClr val="tx1"/>
                  </a:solidFill>
                </a:ln>
                <a:solidFill>
                  <a:srgbClr val="FF0000"/>
                </a:solidFill>
                <a:latin typeface="Castellar" pitchFamily="18" charset="0"/>
                <a:cs typeface="Arial" charset="0"/>
              </a:rPr>
              <a:t>The Church:</a:t>
            </a:r>
            <a:br>
              <a:rPr lang="en-US" altLang="en-US" dirty="0">
                <a:ln>
                  <a:solidFill>
                    <a:schemeClr val="tx1"/>
                  </a:solidFill>
                </a:ln>
                <a:solidFill>
                  <a:srgbClr val="FF0000"/>
                </a:solidFill>
                <a:latin typeface="Castellar" pitchFamily="18" charset="0"/>
                <a:cs typeface="Arial" charset="0"/>
              </a:rPr>
            </a:br>
            <a:r>
              <a:rPr lang="en-US" altLang="en-US" sz="3200" dirty="0">
                <a:ln>
                  <a:solidFill>
                    <a:schemeClr val="tx1"/>
                  </a:solidFill>
                </a:ln>
                <a:solidFill>
                  <a:srgbClr val="00FF00"/>
                </a:solidFill>
                <a:latin typeface="Castellar" pitchFamily="18" charset="0"/>
                <a:cs typeface="Arial" charset="0"/>
              </a:rPr>
              <a:t>Featuring</a:t>
            </a:r>
          </a:p>
          <a:p>
            <a:pPr algn="ctr" eaLnBrk="1" hangingPunct="1">
              <a:spcBef>
                <a:spcPct val="0"/>
              </a:spcBef>
              <a:buFontTx/>
              <a:buNone/>
            </a:pPr>
            <a:r>
              <a:rPr lang="en-US" altLang="en-US" sz="3200" dirty="0">
                <a:ln>
                  <a:solidFill>
                    <a:schemeClr val="tx1"/>
                  </a:solidFill>
                </a:ln>
                <a:solidFill>
                  <a:srgbClr val="00FF00"/>
                </a:solidFill>
                <a:latin typeface="Castellar" pitchFamily="18" charset="0"/>
                <a:cs typeface="Arial" charset="0"/>
              </a:rPr>
              <a:t>St. Benedict</a:t>
            </a:r>
          </a:p>
        </p:txBody>
      </p:sp>
      <p:pic>
        <p:nvPicPr>
          <p:cNvPr id="35845" name="Picture 5" descr="basilica_"/>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425" y="48125"/>
            <a:ext cx="2409825" cy="2514600"/>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6"/>
          <p:cNvGrpSpPr>
            <a:grpSpLocks/>
          </p:cNvGrpSpPr>
          <p:nvPr/>
        </p:nvGrpSpPr>
        <p:grpSpPr bwMode="auto">
          <a:xfrm>
            <a:off x="262459" y="62814"/>
            <a:ext cx="1506538" cy="2514600"/>
            <a:chOff x="192" y="192"/>
            <a:chExt cx="949" cy="1584"/>
          </a:xfrm>
        </p:grpSpPr>
        <p:grpSp>
          <p:nvGrpSpPr>
            <p:cNvPr id="31753" name="Group 7"/>
            <p:cNvGrpSpPr>
              <a:grpSpLocks/>
            </p:cNvGrpSpPr>
            <p:nvPr/>
          </p:nvGrpSpPr>
          <p:grpSpPr bwMode="auto">
            <a:xfrm>
              <a:off x="310" y="316"/>
              <a:ext cx="694" cy="1114"/>
              <a:chOff x="310" y="316"/>
              <a:chExt cx="694" cy="1114"/>
            </a:xfrm>
          </p:grpSpPr>
          <p:sp>
            <p:nvSpPr>
              <p:cNvPr id="31755" name="Rectangle 8"/>
              <p:cNvSpPr>
                <a:spLocks noChangeArrowheads="1"/>
              </p:cNvSpPr>
              <p:nvPr/>
            </p:nvSpPr>
            <p:spPr bwMode="auto">
              <a:xfrm>
                <a:off x="336" y="544"/>
                <a:ext cx="624" cy="244"/>
              </a:xfrm>
              <a:prstGeom prst="rect">
                <a:avLst/>
              </a:prstGeom>
              <a:solidFill>
                <a:schemeClr val="bg1">
                  <a:alpha val="25098"/>
                </a:schemeClr>
              </a:solidFill>
              <a:ln w="9525" algn="ctr">
                <a:noFill/>
                <a:miter lim="800000"/>
                <a:headEnd/>
                <a:tailEnd/>
              </a:ln>
            </p:spPr>
            <p:txBody>
              <a:bodyPr anchor="ct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a:solidFill>
                    <a:schemeClr val="tx1"/>
                  </a:solidFill>
                </a:endParaRPr>
              </a:p>
            </p:txBody>
          </p:sp>
          <p:sp>
            <p:nvSpPr>
              <p:cNvPr id="31756" name="Rectangle 9"/>
              <p:cNvSpPr>
                <a:spLocks noChangeArrowheads="1"/>
              </p:cNvSpPr>
              <p:nvPr/>
            </p:nvSpPr>
            <p:spPr bwMode="auto">
              <a:xfrm rot="-5400000">
                <a:off x="126" y="778"/>
                <a:ext cx="1052" cy="252"/>
              </a:xfrm>
              <a:prstGeom prst="rect">
                <a:avLst/>
              </a:prstGeom>
              <a:solidFill>
                <a:schemeClr val="bg1">
                  <a:alpha val="25098"/>
                </a:schemeClr>
              </a:solidFill>
              <a:ln w="9525" algn="ctr">
                <a:noFill/>
                <a:miter lim="800000"/>
                <a:headEnd/>
                <a:tailEnd/>
              </a:ln>
            </p:spPr>
            <p:txBody>
              <a:bodyPr anchor="ct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a:solidFill>
                    <a:schemeClr val="tx1"/>
                  </a:solidFill>
                </a:endParaRPr>
              </a:p>
            </p:txBody>
          </p:sp>
          <p:sp>
            <p:nvSpPr>
              <p:cNvPr id="31757" name="Rectangle 10"/>
              <p:cNvSpPr>
                <a:spLocks noChangeArrowheads="1"/>
              </p:cNvSpPr>
              <p:nvPr/>
            </p:nvSpPr>
            <p:spPr bwMode="auto">
              <a:xfrm rot="-5400000">
                <a:off x="314" y="938"/>
                <a:ext cx="668" cy="316"/>
              </a:xfrm>
              <a:prstGeom prst="rect">
                <a:avLst/>
              </a:prstGeom>
              <a:solidFill>
                <a:schemeClr val="bg1">
                  <a:alpha val="25098"/>
                </a:schemeClr>
              </a:solidFill>
              <a:ln w="9525" algn="ctr">
                <a:noFill/>
                <a:miter lim="800000"/>
                <a:headEnd/>
                <a:tailEnd/>
              </a:ln>
            </p:spPr>
            <p:txBody>
              <a:bodyPr anchor="ct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a:solidFill>
                    <a:schemeClr val="tx1"/>
                  </a:solidFill>
                </a:endParaRPr>
              </a:p>
            </p:txBody>
          </p:sp>
          <p:sp>
            <p:nvSpPr>
              <p:cNvPr id="31758" name="Rectangle 11"/>
              <p:cNvSpPr>
                <a:spLocks noChangeArrowheads="1"/>
              </p:cNvSpPr>
              <p:nvPr/>
            </p:nvSpPr>
            <p:spPr bwMode="auto">
              <a:xfrm rot="-2794655">
                <a:off x="608" y="464"/>
                <a:ext cx="262" cy="242"/>
              </a:xfrm>
              <a:prstGeom prst="rect">
                <a:avLst/>
              </a:prstGeom>
              <a:solidFill>
                <a:schemeClr val="bg1">
                  <a:alpha val="25098"/>
                </a:schemeClr>
              </a:solidFill>
              <a:ln w="9525" algn="ctr">
                <a:noFill/>
                <a:miter lim="800000"/>
                <a:headEnd/>
                <a:tailEnd/>
              </a:ln>
            </p:spPr>
            <p:txBody>
              <a:bodyPr anchor="ct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a:solidFill>
                    <a:schemeClr val="tx1"/>
                  </a:solidFill>
                </a:endParaRPr>
              </a:p>
            </p:txBody>
          </p:sp>
          <p:sp>
            <p:nvSpPr>
              <p:cNvPr id="31759" name="Rectangle 12"/>
              <p:cNvSpPr>
                <a:spLocks noChangeArrowheads="1"/>
              </p:cNvSpPr>
              <p:nvPr/>
            </p:nvSpPr>
            <p:spPr bwMode="auto">
              <a:xfrm rot="-2794655">
                <a:off x="404" y="480"/>
                <a:ext cx="262" cy="242"/>
              </a:xfrm>
              <a:prstGeom prst="rect">
                <a:avLst/>
              </a:prstGeom>
              <a:solidFill>
                <a:schemeClr val="bg1">
                  <a:alpha val="25098"/>
                </a:schemeClr>
              </a:solidFill>
              <a:ln w="9525" algn="ctr">
                <a:noFill/>
                <a:miter lim="800000"/>
                <a:headEnd/>
                <a:tailEnd/>
              </a:ln>
            </p:spPr>
            <p:txBody>
              <a:bodyPr anchor="ct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a:solidFill>
                    <a:schemeClr val="tx1"/>
                  </a:solidFill>
                </a:endParaRPr>
              </a:p>
            </p:txBody>
          </p:sp>
          <p:sp>
            <p:nvSpPr>
              <p:cNvPr id="31760" name="Rectangle 13"/>
              <p:cNvSpPr>
                <a:spLocks noChangeArrowheads="1"/>
              </p:cNvSpPr>
              <p:nvPr/>
            </p:nvSpPr>
            <p:spPr bwMode="auto">
              <a:xfrm>
                <a:off x="600" y="316"/>
                <a:ext cx="106" cy="242"/>
              </a:xfrm>
              <a:prstGeom prst="rect">
                <a:avLst/>
              </a:prstGeom>
              <a:solidFill>
                <a:schemeClr val="bg1">
                  <a:alpha val="25098"/>
                </a:schemeClr>
              </a:solidFill>
              <a:ln w="9525" algn="ctr">
                <a:noFill/>
                <a:miter lim="800000"/>
                <a:headEnd/>
                <a:tailEnd/>
              </a:ln>
            </p:spPr>
            <p:txBody>
              <a:bodyPr anchor="ct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a:solidFill>
                    <a:schemeClr val="tx1"/>
                  </a:solidFill>
                </a:endParaRPr>
              </a:p>
            </p:txBody>
          </p:sp>
          <p:sp>
            <p:nvSpPr>
              <p:cNvPr id="31761" name="Rectangle 14"/>
              <p:cNvSpPr>
                <a:spLocks noChangeArrowheads="1"/>
              </p:cNvSpPr>
              <p:nvPr/>
            </p:nvSpPr>
            <p:spPr bwMode="auto">
              <a:xfrm rot="-2794655">
                <a:off x="522" y="401"/>
                <a:ext cx="262" cy="93"/>
              </a:xfrm>
              <a:prstGeom prst="rect">
                <a:avLst/>
              </a:prstGeom>
              <a:solidFill>
                <a:schemeClr val="bg1">
                  <a:alpha val="25098"/>
                </a:schemeClr>
              </a:solidFill>
              <a:ln w="9525" algn="ctr">
                <a:noFill/>
                <a:miter lim="800000"/>
                <a:headEnd/>
                <a:tailEnd/>
              </a:ln>
            </p:spPr>
            <p:txBody>
              <a:bodyPr anchor="ct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a:solidFill>
                    <a:schemeClr val="tx1"/>
                  </a:solidFill>
                </a:endParaRPr>
              </a:p>
            </p:txBody>
          </p:sp>
          <p:sp>
            <p:nvSpPr>
              <p:cNvPr id="31762" name="Rectangle 15"/>
              <p:cNvSpPr>
                <a:spLocks noChangeArrowheads="1"/>
              </p:cNvSpPr>
              <p:nvPr/>
            </p:nvSpPr>
            <p:spPr bwMode="auto">
              <a:xfrm rot="-8194655">
                <a:off x="522" y="409"/>
                <a:ext cx="262" cy="93"/>
              </a:xfrm>
              <a:prstGeom prst="rect">
                <a:avLst/>
              </a:prstGeom>
              <a:solidFill>
                <a:schemeClr val="bg1">
                  <a:alpha val="25098"/>
                </a:schemeClr>
              </a:solidFill>
              <a:ln w="9525" algn="ctr">
                <a:noFill/>
                <a:miter lim="800000"/>
                <a:headEnd/>
                <a:tailEnd/>
              </a:ln>
            </p:spPr>
            <p:txBody>
              <a:bodyPr anchor="ct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a:solidFill>
                    <a:schemeClr val="tx1"/>
                  </a:solidFill>
                </a:endParaRPr>
              </a:p>
            </p:txBody>
          </p:sp>
          <p:sp>
            <p:nvSpPr>
              <p:cNvPr id="31763" name="Rectangle 16"/>
              <p:cNvSpPr>
                <a:spLocks noChangeArrowheads="1"/>
              </p:cNvSpPr>
              <p:nvPr/>
            </p:nvSpPr>
            <p:spPr bwMode="auto">
              <a:xfrm>
                <a:off x="310" y="613"/>
                <a:ext cx="694" cy="93"/>
              </a:xfrm>
              <a:prstGeom prst="rect">
                <a:avLst/>
              </a:prstGeom>
              <a:solidFill>
                <a:schemeClr val="bg1">
                  <a:alpha val="25098"/>
                </a:schemeClr>
              </a:solidFill>
              <a:ln w="9525" algn="ctr">
                <a:noFill/>
                <a:miter lim="800000"/>
                <a:headEnd/>
                <a:tailEnd/>
              </a:ln>
            </p:spPr>
            <p:txBody>
              <a:bodyPr anchor="ctr">
                <a:spAutoFit/>
              </a:bodyPr>
              <a:lstStyle>
                <a:lvl1pPr eaLnBrk="0" hangingPunct="0">
                  <a:spcBef>
                    <a:spcPct val="20000"/>
                  </a:spcBef>
                  <a:buChar char="•"/>
                  <a:defRPr sz="4000" b="1">
                    <a:solidFill>
                      <a:srgbClr val="FFCC00"/>
                    </a:solidFill>
                    <a:latin typeface="Arial" charset="0"/>
                  </a:defRPr>
                </a:lvl1pPr>
                <a:lvl2pPr marL="742950" indent="-285750" eaLnBrk="0" hangingPunct="0">
                  <a:spcBef>
                    <a:spcPct val="20000"/>
                  </a:spcBef>
                  <a:buChar char="–"/>
                  <a:defRPr sz="4000" b="1">
                    <a:solidFill>
                      <a:srgbClr val="FFCC00"/>
                    </a:solidFill>
                    <a:latin typeface="Arial" charset="0"/>
                  </a:defRPr>
                </a:lvl2pPr>
                <a:lvl3pPr marL="1143000" indent="-228600" eaLnBrk="0" hangingPunct="0">
                  <a:spcBef>
                    <a:spcPct val="20000"/>
                  </a:spcBef>
                  <a:buChar char="•"/>
                  <a:defRPr sz="4000" b="1">
                    <a:solidFill>
                      <a:srgbClr val="FFCC00"/>
                    </a:solidFill>
                    <a:latin typeface="Arial" charset="0"/>
                  </a:defRPr>
                </a:lvl3pPr>
                <a:lvl4pPr marL="1600200" indent="-228600" eaLnBrk="0" hangingPunct="0">
                  <a:spcBef>
                    <a:spcPct val="20000"/>
                  </a:spcBef>
                  <a:buChar char="–"/>
                  <a:defRPr sz="4000" b="1">
                    <a:solidFill>
                      <a:srgbClr val="FFCC00"/>
                    </a:solidFill>
                    <a:latin typeface="Arial" charset="0"/>
                  </a:defRPr>
                </a:lvl4pPr>
                <a:lvl5pPr marL="2057400" indent="-228600" eaLnBrk="0" hangingPunct="0">
                  <a:spcBef>
                    <a:spcPct val="20000"/>
                  </a:spcBef>
                  <a:buChar char="»"/>
                  <a:defRPr sz="4000" b="1">
                    <a:solidFill>
                      <a:srgbClr val="FFCC00"/>
                    </a:solidFill>
                    <a:latin typeface="Arial" charset="0"/>
                  </a:defRPr>
                </a:lvl5pPr>
                <a:lvl6pPr marL="2514600" indent="-228600" eaLnBrk="0" fontAlgn="base" hangingPunct="0">
                  <a:spcBef>
                    <a:spcPct val="20000"/>
                  </a:spcBef>
                  <a:spcAft>
                    <a:spcPct val="0"/>
                  </a:spcAft>
                  <a:buChar char="»"/>
                  <a:defRPr sz="4000" b="1">
                    <a:solidFill>
                      <a:srgbClr val="FFCC00"/>
                    </a:solidFill>
                    <a:latin typeface="Arial" charset="0"/>
                  </a:defRPr>
                </a:lvl6pPr>
                <a:lvl7pPr marL="2971800" indent="-228600" eaLnBrk="0" fontAlgn="base" hangingPunct="0">
                  <a:spcBef>
                    <a:spcPct val="20000"/>
                  </a:spcBef>
                  <a:spcAft>
                    <a:spcPct val="0"/>
                  </a:spcAft>
                  <a:buChar char="»"/>
                  <a:defRPr sz="4000" b="1">
                    <a:solidFill>
                      <a:srgbClr val="FFCC00"/>
                    </a:solidFill>
                    <a:latin typeface="Arial" charset="0"/>
                  </a:defRPr>
                </a:lvl7pPr>
                <a:lvl8pPr marL="3429000" indent="-228600" eaLnBrk="0" fontAlgn="base" hangingPunct="0">
                  <a:spcBef>
                    <a:spcPct val="20000"/>
                  </a:spcBef>
                  <a:spcAft>
                    <a:spcPct val="0"/>
                  </a:spcAft>
                  <a:buChar char="»"/>
                  <a:defRPr sz="4000" b="1">
                    <a:solidFill>
                      <a:srgbClr val="FFCC00"/>
                    </a:solidFill>
                    <a:latin typeface="Arial" charset="0"/>
                  </a:defRPr>
                </a:lvl8pPr>
                <a:lvl9pPr marL="3886200" indent="-228600" eaLnBrk="0" fontAlgn="base" hangingPunct="0">
                  <a:spcBef>
                    <a:spcPct val="20000"/>
                  </a:spcBef>
                  <a:spcAft>
                    <a:spcPct val="0"/>
                  </a:spcAft>
                  <a:buChar char="»"/>
                  <a:defRPr sz="4000" b="1">
                    <a:solidFill>
                      <a:srgbClr val="FFCC00"/>
                    </a:solidFill>
                    <a:latin typeface="Arial" charset="0"/>
                  </a:defRPr>
                </a:lvl9pPr>
              </a:lstStyle>
              <a:p>
                <a:pPr eaLnBrk="1" hangingPunct="1">
                  <a:spcBef>
                    <a:spcPct val="0"/>
                  </a:spcBef>
                  <a:buFontTx/>
                  <a:buNone/>
                </a:pPr>
                <a:endParaRPr lang="en-US" altLang="en-US" sz="1800" b="0">
                  <a:solidFill>
                    <a:schemeClr val="tx1"/>
                  </a:solidFill>
                </a:endParaRPr>
              </a:p>
            </p:txBody>
          </p:sp>
        </p:grpSp>
        <p:pic>
          <p:nvPicPr>
            <p:cNvPr id="31754" name="Picture 17" descr="Picture1"/>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 y="192"/>
              <a:ext cx="949" cy="15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pic>
        <p:nvPicPr>
          <p:cNvPr id="35858" name="st38_church3.avi">
            <a:hlinkClick r:id="" action="ppaction://media"/>
          </p:cNvPr>
          <p:cNvPicPr>
            <a:picLocks noGrp="1" noChangeAspect="1" noChangeArrowheads="1"/>
          </p:cNvPicPr>
          <p:nvPr>
            <p:ph/>
            <a:videoFile r:link="rId2"/>
            <p:extLst>
              <p:ext uri="{DAA4B4D4-6D71-4841-9C94-3DE7FCFB9230}">
                <p14:media xmlns:p14="http://schemas.microsoft.com/office/powerpoint/2010/main" r:embed="rId1"/>
              </p:ext>
            </p:extLst>
          </p:nvPr>
        </p:nvPicPr>
        <p:blipFill>
          <a:blip r:embed="rId8">
            <a:extLst>
              <a:ext uri="{28A0092B-C50C-407E-A947-70E740481C1C}">
                <a14:useLocalDpi xmlns:a14="http://schemas.microsoft.com/office/drawing/2010/main" val="0"/>
              </a:ext>
            </a:extLst>
          </a:blip>
          <a:srcRect/>
          <a:stretch>
            <a:fillRect/>
          </a:stretch>
        </p:blipFill>
        <p:spPr>
          <a:xfrm>
            <a:off x="1777728" y="4648200"/>
            <a:ext cx="1676400" cy="1676400"/>
          </a:xfrm>
          <a:ln>
            <a:solidFill>
              <a:schemeClr val="tx1"/>
            </a:solidFill>
            <a:miter lim="800000"/>
            <a:headEnd/>
            <a:tailEnd/>
          </a:ln>
        </p:spPr>
      </p:pic>
      <p:grpSp>
        <p:nvGrpSpPr>
          <p:cNvPr id="21" name="Group 20"/>
          <p:cNvGrpSpPr/>
          <p:nvPr/>
        </p:nvGrpSpPr>
        <p:grpSpPr>
          <a:xfrm>
            <a:off x="-783767" y="5870612"/>
            <a:ext cx="10804068" cy="1496836"/>
            <a:chOff x="-783767" y="5870612"/>
            <a:chExt cx="10804068" cy="1496836"/>
          </a:xfrm>
        </p:grpSpPr>
        <p:sp>
          <p:nvSpPr>
            <p:cNvPr id="22" name="Freeform 21"/>
            <p:cNvSpPr/>
            <p:nvPr userDrawn="1"/>
          </p:nvSpPr>
          <p:spPr>
            <a:xfrm>
              <a:off x="-783767" y="5870612"/>
              <a:ext cx="10804068" cy="1496836"/>
            </a:xfrm>
            <a:custGeom>
              <a:avLst/>
              <a:gdLst>
                <a:gd name="connsiteX0" fmla="*/ 888971 w 10804068"/>
                <a:gd name="connsiteY0" fmla="*/ 0 h 1496836"/>
                <a:gd name="connsiteX1" fmla="*/ 1708083 w 10804068"/>
                <a:gd name="connsiteY1" fmla="*/ 457100 h 1496836"/>
                <a:gd name="connsiteX2" fmla="*/ 1741452 w 10804068"/>
                <a:gd name="connsiteY2" fmla="*/ 547603 h 1496836"/>
                <a:gd name="connsiteX3" fmla="*/ 9086271 w 10804068"/>
                <a:gd name="connsiteY3" fmla="*/ 547603 h 1496836"/>
                <a:gd name="connsiteX4" fmla="*/ 9120330 w 10804068"/>
                <a:gd name="connsiteY4" fmla="*/ 454440 h 1496836"/>
                <a:gd name="connsiteX5" fmla="*/ 9927767 w 10804068"/>
                <a:gd name="connsiteY5" fmla="*/ 0 h 1496836"/>
                <a:gd name="connsiteX6" fmla="*/ 10804068 w 10804068"/>
                <a:gd name="connsiteY6" fmla="*/ 744063 h 1496836"/>
                <a:gd name="connsiteX7" fmla="*/ 9927767 w 10804068"/>
                <a:gd name="connsiteY7" fmla="*/ 1488126 h 1496836"/>
                <a:gd name="connsiteX8" fmla="*/ 9120330 w 10804068"/>
                <a:gd name="connsiteY8" fmla="*/ 1033686 h 1496836"/>
                <a:gd name="connsiteX9" fmla="*/ 9103404 w 10804068"/>
                <a:gd name="connsiteY9" fmla="*/ 987386 h 1496836"/>
                <a:gd name="connsiteX10" fmla="*/ 1727385 w 10804068"/>
                <a:gd name="connsiteY10" fmla="*/ 987386 h 1496836"/>
                <a:gd name="connsiteX11" fmla="*/ 1708083 w 10804068"/>
                <a:gd name="connsiteY11" fmla="*/ 1039736 h 1496836"/>
                <a:gd name="connsiteX12" fmla="*/ 888971 w 10804068"/>
                <a:gd name="connsiteY12" fmla="*/ 1496836 h 1496836"/>
                <a:gd name="connsiteX13" fmla="*/ 0 w 10804068"/>
                <a:gd name="connsiteY13" fmla="*/ 748418 h 1496836"/>
                <a:gd name="connsiteX14" fmla="*/ 888971 w 10804068"/>
                <a:gd name="connsiteY14" fmla="*/ 0 h 149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4068" h="1496836">
                  <a:moveTo>
                    <a:pt x="888971" y="0"/>
                  </a:moveTo>
                  <a:cubicBezTo>
                    <a:pt x="1257195" y="0"/>
                    <a:pt x="1573129" y="188481"/>
                    <a:pt x="1708083" y="457100"/>
                  </a:cubicBezTo>
                  <a:lnTo>
                    <a:pt x="1741452" y="547603"/>
                  </a:lnTo>
                  <a:lnTo>
                    <a:pt x="9086271" y="547603"/>
                  </a:lnTo>
                  <a:lnTo>
                    <a:pt x="9120330" y="454440"/>
                  </a:lnTo>
                  <a:cubicBezTo>
                    <a:pt x="9253360" y="187385"/>
                    <a:pt x="9564791" y="0"/>
                    <a:pt x="9927767" y="0"/>
                  </a:cubicBezTo>
                  <a:cubicBezTo>
                    <a:pt x="10411735" y="0"/>
                    <a:pt x="10804068" y="333128"/>
                    <a:pt x="10804068" y="744063"/>
                  </a:cubicBezTo>
                  <a:cubicBezTo>
                    <a:pt x="10804068" y="1154998"/>
                    <a:pt x="10411735" y="1488126"/>
                    <a:pt x="9927767" y="1488126"/>
                  </a:cubicBezTo>
                  <a:cubicBezTo>
                    <a:pt x="9564791" y="1488126"/>
                    <a:pt x="9253360" y="1300742"/>
                    <a:pt x="9120330" y="1033686"/>
                  </a:cubicBezTo>
                  <a:lnTo>
                    <a:pt x="9103404" y="987386"/>
                  </a:lnTo>
                  <a:lnTo>
                    <a:pt x="1727385" y="987386"/>
                  </a:lnTo>
                  <a:lnTo>
                    <a:pt x="1708083" y="1039736"/>
                  </a:lnTo>
                  <a:cubicBezTo>
                    <a:pt x="1573129" y="1308355"/>
                    <a:pt x="1257195" y="1496836"/>
                    <a:pt x="888971" y="1496836"/>
                  </a:cubicBezTo>
                  <a:cubicBezTo>
                    <a:pt x="398006" y="1496836"/>
                    <a:pt x="0" y="1161758"/>
                    <a:pt x="0" y="748418"/>
                  </a:cubicBezTo>
                  <a:cubicBezTo>
                    <a:pt x="0" y="335078"/>
                    <a:pt x="398006" y="0"/>
                    <a:pt x="888971" y="0"/>
                  </a:cubicBezTo>
                  <a:close/>
                </a:path>
              </a:pathLst>
            </a:custGeom>
            <a:gradFill flip="none" rotWithShape="1">
              <a:gsLst>
                <a:gs pos="25000">
                  <a:schemeClr val="tx1"/>
                </a:gs>
                <a:gs pos="0">
                  <a:schemeClr val="tx1"/>
                </a:gs>
                <a:gs pos="87800">
                  <a:schemeClr val="bg1"/>
                </a:gs>
                <a:gs pos="50000">
                  <a:schemeClr val="bg1">
                    <a:lumMod val="65000"/>
                  </a:schemeClr>
                </a:gs>
                <a:gs pos="100000">
                  <a:schemeClr val="bg1">
                    <a:shade val="100000"/>
                    <a:satMod val="115000"/>
                  </a:schemeClr>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8" descr="http://ih3.redbubble.net/image.10683460.1809/flat,550x550,075,f.jp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5879323"/>
              <a:ext cx="844731" cy="1053519"/>
            </a:xfrm>
            <a:prstGeom prst="rect">
              <a:avLst/>
            </a:prstGeom>
            <a:noFill/>
            <a:effectLst>
              <a:glow rad="12700">
                <a:srgbClr val="7030A0">
                  <a:alpha val="60000"/>
                </a:srgbClr>
              </a:glow>
            </a:effectLst>
            <a:extLst>
              <a:ext uri="{909E8E84-426E-40DD-AFC4-6F175D3DCCD1}">
                <a14:hiddenFill xmlns:a14="http://schemas.microsoft.com/office/drawing/2010/main">
                  <a:solidFill>
                    <a:srgbClr val="FFFFFF"/>
                  </a:solidFill>
                </a14:hiddenFill>
              </a:ext>
            </a:extLst>
          </p:spPr>
        </p:pic>
        <p:sp>
          <p:nvSpPr>
            <p:cNvPr id="24" name="TextBox 23"/>
            <p:cNvSpPr txBox="1"/>
            <p:nvPr userDrawn="1"/>
          </p:nvSpPr>
          <p:spPr>
            <a:xfrm>
              <a:off x="692409" y="6417465"/>
              <a:ext cx="1881054" cy="461665"/>
            </a:xfrm>
            <a:prstGeom prst="rect">
              <a:avLst/>
            </a:prstGeom>
            <a:noFill/>
          </p:spPr>
          <p:txBody>
            <a:bodyPr wrap="square" rtlCol="0">
              <a:spAutoFit/>
            </a:bodyPr>
            <a:lstStyle/>
            <a:p>
              <a:r>
                <a:rPr lang="en-US" sz="2400" b="1" dirty="0">
                  <a:ln>
                    <a:solidFill>
                      <a:srgbClr val="7030A0"/>
                    </a:solidFill>
                  </a:ln>
                  <a:solidFill>
                    <a:schemeClr val="bg1"/>
                  </a:solidFill>
                  <a:latin typeface="Olde English" panose="02000506020000020004" pitchFamily="2" charset="0"/>
                </a:rPr>
                <a:t>ARK AGES</a:t>
              </a:r>
            </a:p>
          </p:txBody>
        </p:sp>
      </p:grpSp>
      <p:pic>
        <p:nvPicPr>
          <p:cNvPr id="1026" name="Picture 2" descr="https://upload.wikimedia.org/wikipedia/commons/7/73/Fra_Angelico_031.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383" b="100000" l="0" r="100000">
                        <a14:foregroundMark x1="28557" y1="21232" x2="29150" y2="31686"/>
                        <a14:foregroundMark x1="71542" y1="25608" x2="65613" y2="51864"/>
                        <a14:backgroundMark x1="24704" y1="20259" x2="21739" y2="37277"/>
                        <a14:backgroundMark x1="13142" y1="52836" x2="13142" y2="59157"/>
                        <a14:backgroundMark x1="95850" y1="35089" x2="96443" y2="68882"/>
                        <a14:backgroundMark x1="1877" y1="67180" x2="988" y2="67666"/>
                        <a14:backgroundMark x1="75395" y1="24878" x2="64427" y2="10049"/>
                        <a14:backgroundMark x1="23814" y1="32901" x2="24704" y2="4092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412303" y="5879323"/>
            <a:ext cx="752435" cy="978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068610" y="6430696"/>
            <a:ext cx="1302986" cy="369332"/>
          </a:xfrm>
          <a:prstGeom prst="rect">
            <a:avLst/>
          </a:prstGeom>
          <a:noFill/>
        </p:spPr>
        <p:txBody>
          <a:bodyPr wrap="square" rtlCol="0">
            <a:spAutoFit/>
          </a:bodyPr>
          <a:lstStyle/>
          <a:p>
            <a:r>
              <a:rPr lang="en-US" dirty="0"/>
              <a:t>St. Benedict</a:t>
            </a:r>
          </a:p>
        </p:txBody>
      </p:sp>
      <p:sp>
        <p:nvSpPr>
          <p:cNvPr id="27" name="TextBox 26"/>
          <p:cNvSpPr txBox="1"/>
          <p:nvPr/>
        </p:nvSpPr>
        <p:spPr>
          <a:xfrm>
            <a:off x="3064633" y="6418975"/>
            <a:ext cx="3107267" cy="461665"/>
          </a:xfrm>
          <a:prstGeom prst="rect">
            <a:avLst/>
          </a:prstGeom>
          <a:noFill/>
        </p:spPr>
        <p:txBody>
          <a:bodyPr wrap="square" rtlCol="0">
            <a:spAutoFit/>
          </a:bodyPr>
          <a:lstStyle/>
          <a:p>
            <a:pPr algn="ctr"/>
            <a:r>
              <a:rPr lang="en-US" sz="2400" b="1" dirty="0">
                <a:ln>
                  <a:solidFill>
                    <a:schemeClr val="tx1"/>
                  </a:solidFill>
                </a:ln>
                <a:solidFill>
                  <a:schemeClr val="bg1"/>
                </a:solidFill>
              </a:rPr>
              <a:t>What makes a hero?</a:t>
            </a:r>
          </a:p>
        </p:txBody>
      </p:sp>
      <p:pic>
        <p:nvPicPr>
          <p:cNvPr id="28" name="Picture 2" descr="http://opengameart.org/sites/default/files/spellun-sprit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1038783" y="6123454"/>
            <a:ext cx="895351"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78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5858"/>
                                        </p:tgtEl>
                                        <p:attrNameLst>
                                          <p:attrName>style.visibility</p:attrName>
                                        </p:attrNameLst>
                                      </p:cBhvr>
                                      <p:to>
                                        <p:strVal val="visible"/>
                                      </p:to>
                                    </p:set>
                                    <p:animEffect transition="in" filter="fade">
                                      <p:cBhvr>
                                        <p:cTn id="7" dur="2000"/>
                                        <p:tgtEl>
                                          <p:spTgt spid="35858"/>
                                        </p:tgtEl>
                                      </p:cBhvr>
                                    </p:animEffect>
                                  </p:childTnLst>
                                </p:cTn>
                              </p:par>
                            </p:childTnLst>
                          </p:cTn>
                        </p:par>
                        <p:par>
                          <p:cTn id="8" fill="hold" nodeType="afterGroup">
                            <p:stCondLst>
                              <p:cond delay="2000"/>
                            </p:stCondLst>
                            <p:childTnLst>
                              <p:par>
                                <p:cTn id="9" presetID="1" presetClass="mediacall" presetSubtype="0" fill="hold" nodeType="afterEffect">
                                  <p:stCondLst>
                                    <p:cond delay="0"/>
                                  </p:stCondLst>
                                  <p:childTnLst>
                                    <p:cmd type="call" cmd="playFrom(0.0)">
                                      <p:cBhvr>
                                        <p:cTn id="10" dur="3374" fill="hold"/>
                                        <p:tgtEl>
                                          <p:spTgt spid="35858"/>
                                        </p:tgtEl>
                                      </p:cBhvr>
                                    </p:cmd>
                                  </p:childTnLst>
                                </p:cTn>
                              </p:par>
                            </p:childTnLst>
                          </p:cTn>
                        </p:par>
                        <p:par>
                          <p:cTn id="11" fill="hold" nodeType="afterGroup">
                            <p:stCondLst>
                              <p:cond delay="5374"/>
                            </p:stCondLst>
                            <p:childTnLst>
                              <p:par>
                                <p:cTn id="12" presetID="10" presetClass="entr" presetSubtype="0" fill="hold" grpId="0" nodeType="afterEffect">
                                  <p:stCondLst>
                                    <p:cond delay="0"/>
                                  </p:stCondLst>
                                  <p:childTnLst>
                                    <p:set>
                                      <p:cBhvr>
                                        <p:cTn id="13" dur="1" fill="hold">
                                          <p:stCondLst>
                                            <p:cond delay="0"/>
                                          </p:stCondLst>
                                        </p:cTn>
                                        <p:tgtEl>
                                          <p:spTgt spid="35843"/>
                                        </p:tgtEl>
                                        <p:attrNameLst>
                                          <p:attrName>style.visibility</p:attrName>
                                        </p:attrNameLst>
                                      </p:cBhvr>
                                      <p:to>
                                        <p:strVal val="visible"/>
                                      </p:to>
                                    </p:set>
                                    <p:animEffect transition="in" filter="fade">
                                      <p:cBhvr>
                                        <p:cTn id="14" dur="2000"/>
                                        <p:tgtEl>
                                          <p:spTgt spid="35843"/>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000"/>
                                        <p:tgtEl>
                                          <p:spTgt spid="2"/>
                                        </p:tgtEl>
                                      </p:cBhvr>
                                    </p:animEffect>
                                  </p:childTnLst>
                                </p:cTn>
                              </p:par>
                            </p:childTnLst>
                          </p:cTn>
                        </p:par>
                        <p:par>
                          <p:cTn id="18" fill="hold" nodeType="afterGroup">
                            <p:stCondLst>
                              <p:cond delay="7374"/>
                            </p:stCondLst>
                            <p:childTnLst>
                              <p:par>
                                <p:cTn id="19" presetID="10" presetClass="entr" presetSubtype="0" fill="hold" nodeType="afterEffect">
                                  <p:stCondLst>
                                    <p:cond delay="0"/>
                                  </p:stCondLst>
                                  <p:childTnLst>
                                    <p:set>
                                      <p:cBhvr>
                                        <p:cTn id="20" dur="1" fill="hold">
                                          <p:stCondLst>
                                            <p:cond delay="0"/>
                                          </p:stCondLst>
                                        </p:cTn>
                                        <p:tgtEl>
                                          <p:spTgt spid="35845"/>
                                        </p:tgtEl>
                                        <p:attrNameLst>
                                          <p:attrName>style.visibility</p:attrName>
                                        </p:attrNameLst>
                                      </p:cBhvr>
                                      <p:to>
                                        <p:strVal val="visible"/>
                                      </p:to>
                                    </p:set>
                                    <p:animEffect transition="in" filter="fade">
                                      <p:cBhvr>
                                        <p:cTn id="21" dur="2000"/>
                                        <p:tgtEl>
                                          <p:spTgt spid="35845"/>
                                        </p:tgtEl>
                                      </p:cBhvr>
                                    </p:animEffect>
                                  </p:childTnLst>
                                </p:cTn>
                              </p:par>
                            </p:childTnLst>
                          </p:cTn>
                        </p:par>
                        <p:par>
                          <p:cTn id="22" fill="hold" nodeType="afterGroup">
                            <p:stCondLst>
                              <p:cond delay="9374"/>
                            </p:stCondLst>
                            <p:childTnLst>
                              <p:par>
                                <p:cTn id="23" presetID="10" presetClass="entr" presetSubtype="0" fill="hold" nodeType="afterEffect">
                                  <p:stCondLst>
                                    <p:cond delay="0"/>
                                  </p:stCondLst>
                                  <p:childTnLst>
                                    <p:set>
                                      <p:cBhvr>
                                        <p:cTn id="24" dur="1" fill="hold">
                                          <p:stCondLst>
                                            <p:cond delay="0"/>
                                          </p:stCondLst>
                                        </p:cTn>
                                        <p:tgtEl>
                                          <p:spTgt spid="35842"/>
                                        </p:tgtEl>
                                        <p:attrNameLst>
                                          <p:attrName>style.visibility</p:attrName>
                                        </p:attrNameLst>
                                      </p:cBhvr>
                                      <p:to>
                                        <p:strVal val="visible"/>
                                      </p:to>
                                    </p:set>
                                    <p:animEffect transition="in" filter="fade">
                                      <p:cBhvr>
                                        <p:cTn id="25" dur="2000"/>
                                        <p:tgtEl>
                                          <p:spTgt spid="35842"/>
                                        </p:tgtEl>
                                      </p:cBhvr>
                                    </p:animEffect>
                                  </p:childTnLst>
                                </p:cTn>
                              </p:par>
                            </p:childTnLst>
                          </p:cTn>
                        </p:par>
                        <p:par>
                          <p:cTn id="26" fill="hold" nodeType="afterGroup">
                            <p:stCondLst>
                              <p:cond delay="11374"/>
                            </p:stCondLst>
                            <p:childTnLst>
                              <p:par>
                                <p:cTn id="27" presetID="10" presetClass="entr" presetSubtype="0" fill="hold" grpId="0" nodeType="afterEffect">
                                  <p:stCondLst>
                                    <p:cond delay="1000"/>
                                  </p:stCondLst>
                                  <p:childTnLst>
                                    <p:set>
                                      <p:cBhvr>
                                        <p:cTn id="28" dur="1" fill="hold">
                                          <p:stCondLst>
                                            <p:cond delay="0"/>
                                          </p:stCondLst>
                                        </p:cTn>
                                        <p:tgtEl>
                                          <p:spTgt spid="35844"/>
                                        </p:tgtEl>
                                        <p:attrNameLst>
                                          <p:attrName>style.visibility</p:attrName>
                                        </p:attrNameLst>
                                      </p:cBhvr>
                                      <p:to>
                                        <p:strVal val="visible"/>
                                      </p:to>
                                    </p:set>
                                    <p:animEffect transition="in" filter="fade">
                                      <p:cBhvr>
                                        <p:cTn id="29" dur="2000"/>
                                        <p:tgtEl>
                                          <p:spTgt spid="35844"/>
                                        </p:tgtEl>
                                      </p:cBhvr>
                                    </p:animEffect>
                                  </p:childTnLst>
                                </p:cTn>
                              </p:par>
                            </p:childTnLst>
                          </p:cTn>
                        </p:par>
                        <p:par>
                          <p:cTn id="30" fill="hold" nodeType="afterGroup">
                            <p:stCondLst>
                              <p:cond delay="14374"/>
                            </p:stCondLst>
                            <p:childTnLst>
                              <p:par>
                                <p:cTn id="31" presetID="0" presetClass="path" presetSubtype="0" accel="50000" decel="50000" fill="hold" nodeType="afterEffect">
                                  <p:stCondLst>
                                    <p:cond delay="1000"/>
                                  </p:stCondLst>
                                  <p:childTnLst>
                                    <p:animMotion origin="layout" path="M 2.5E-6 -2.59259E-6 L 0.64409 0.07222 " pathEditMode="relative" rAng="0" ptsTypes="AA">
                                      <p:cBhvr>
                                        <p:cTn id="32" dur="3000" fill="hold"/>
                                        <p:tgtEl>
                                          <p:spTgt spid="2"/>
                                        </p:tgtEl>
                                        <p:attrNameLst>
                                          <p:attrName>ppt_x</p:attrName>
                                          <p:attrName>ppt_y</p:attrName>
                                        </p:attrNameLst>
                                      </p:cBhvr>
                                      <p:rCtr x="32205" y="3611"/>
                                    </p:animMotion>
                                  </p:childTnLst>
                                </p:cTn>
                              </p:par>
                            </p:childTnLst>
                          </p:cTn>
                        </p:par>
                      </p:childTnLst>
                    </p:cTn>
                  </p:par>
                </p:childTnLst>
              </p:cTn>
              <p:prevCondLst>
                <p:cond evt="onPrev" delay="0">
                  <p:tgtEl>
                    <p:sldTgt/>
                  </p:tgtEl>
                </p:cond>
              </p:prevCondLst>
              <p:nextCondLst>
                <p:cond evt="onNext" delay="0">
                  <p:tgtEl>
                    <p:sldTgt/>
                  </p:tgtEl>
                </p:cond>
              </p:nextCondLst>
            </p:seq>
            <p:video>
              <p:cMediaNode>
                <p:cTn id="33" repeatCount="indefinite" fill="hold" display="0">
                  <p:stCondLst>
                    <p:cond delay="indefinite"/>
                  </p:stCondLst>
                  <p:endCondLst>
                    <p:cond evt="onNext" delay="0">
                      <p:tgtEl>
                        <p:sldTgt/>
                      </p:tgtEl>
                    </p:cond>
                    <p:cond evt="onPrev" delay="0">
                      <p:tgtEl>
                        <p:sldTgt/>
                      </p:tgtEl>
                    </p:cond>
                  </p:endCondLst>
                </p:cTn>
                <p:tgtEl>
                  <p:spTgt spid="35858"/>
                </p:tgtEl>
              </p:cMediaNode>
            </p:video>
          </p:childTnLst>
        </p:cTn>
      </p:par>
    </p:tnLst>
    <p:bldLst>
      <p:bldP spid="35843" grpId="0" animBg="1"/>
      <p:bldP spid="35844"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4738</TotalTime>
  <Words>784</Words>
  <Application>Microsoft Office PowerPoint</Application>
  <PresentationFormat>On-screen Show (4:3)</PresentationFormat>
  <Paragraphs>173</Paragraphs>
  <Slides>24</Slides>
  <Notes>22</Notes>
  <HiddenSlides>0</HiddenSlides>
  <MMClips>11</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24</vt:i4>
      </vt:variant>
    </vt:vector>
  </HeadingPairs>
  <TitlesOfParts>
    <vt:vector size="41" baseType="lpstr">
      <vt:lpstr>Action Jackson</vt:lpstr>
      <vt:lpstr>Arial</vt:lpstr>
      <vt:lpstr>Arial Black</vt:lpstr>
      <vt:lpstr>Blackadder ITC</vt:lpstr>
      <vt:lpstr>Calibri</vt:lpstr>
      <vt:lpstr>Carbon Block</vt:lpstr>
      <vt:lpstr>Castellar</vt:lpstr>
      <vt:lpstr>Comic Book</vt:lpstr>
      <vt:lpstr>GoticaBastard</vt:lpstr>
      <vt:lpstr>Mistral</vt:lpstr>
      <vt:lpstr>Olde English</vt:lpstr>
      <vt:lpstr>Times New Roman</vt:lpstr>
      <vt:lpstr>Wingdings</vt:lpstr>
      <vt:lpstr>Zombie</vt:lpstr>
      <vt:lpstr>Office Theme</vt:lpstr>
      <vt:lpstr>4_Office Theme</vt:lpstr>
      <vt:lpstr>1_Office Theme</vt:lpstr>
      <vt:lpstr>Department of Timeline Security Training Module Information Codes</vt:lpstr>
      <vt:lpstr> The Dark Ages </vt:lpstr>
      <vt:lpstr>PowerPoint Presentation</vt:lpstr>
      <vt:lpstr>PowerPoint Presentation</vt:lpstr>
      <vt:lpstr>PowerPoint Presentation</vt:lpstr>
      <vt:lpstr>PowerPoint Presentation</vt:lpstr>
      <vt:lpstr>PowerPoint Presentation</vt:lpstr>
      <vt:lpstr>Lost Empire</vt:lpstr>
      <vt:lpstr>PowerPoint Presentation</vt:lpstr>
      <vt:lpstr>Vocabulary to know: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Ponder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roughton</dc:creator>
  <cp:lastModifiedBy>WELLS Janette [Narrogin Senior High School]</cp:lastModifiedBy>
  <cp:revision>127</cp:revision>
  <dcterms:created xsi:type="dcterms:W3CDTF">2015-06-14T20:08:12Z</dcterms:created>
  <dcterms:modified xsi:type="dcterms:W3CDTF">2023-02-15T00:42:49Z</dcterms:modified>
</cp:coreProperties>
</file>